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63" r:id="rId2"/>
    <p:sldId id="267" r:id="rId3"/>
    <p:sldId id="272" r:id="rId4"/>
    <p:sldId id="275" r:id="rId5"/>
    <p:sldId id="277" r:id="rId6"/>
    <p:sldId id="283" r:id="rId7"/>
    <p:sldId id="280" r:id="rId8"/>
    <p:sldId id="281" r:id="rId9"/>
    <p:sldId id="282" r:id="rId10"/>
    <p:sldId id="269" r:id="rId11"/>
    <p:sldId id="279"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CA"/>
    <a:srgbClr val="F5E600"/>
    <a:srgbClr val="880D53"/>
    <a:srgbClr val="D12A2F"/>
    <a:srgbClr val="F9BE00"/>
    <a:srgbClr val="63A70A"/>
    <a:srgbClr val="95D600"/>
    <a:srgbClr val="40B4E5"/>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91" autoAdjust="0"/>
  </p:normalViewPr>
  <p:slideViewPr>
    <p:cSldViewPr snapToGrid="0" snapToObjects="1">
      <p:cViewPr varScale="1">
        <p:scale>
          <a:sx n="70" d="100"/>
          <a:sy n="70" d="100"/>
        </p:scale>
        <p:origin x="-696" y="-96"/>
      </p:cViewPr>
      <p:guideLst>
        <p:guide orient="horz"/>
        <p:guide pos="143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2D0769-A061-814B-83CD-83A1501EA2A6}" type="datetimeFigureOut">
              <a:rPr lang="en-US" smtClean="0"/>
              <a:t>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497FE9-E40D-3345-B6EC-0342DB5F7A36}" type="slidenum">
              <a:rPr lang="en-US" smtClean="0"/>
              <a:t>‹#›</a:t>
            </a:fld>
            <a:endParaRPr lang="en-US"/>
          </a:p>
        </p:txBody>
      </p:sp>
    </p:spTree>
    <p:extLst>
      <p:ext uri="{BB962C8B-B14F-4D97-AF65-F5344CB8AC3E}">
        <p14:creationId xmlns:p14="http://schemas.microsoft.com/office/powerpoint/2010/main" val="34784365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descr="141201_commatters_ppt_tool_phase2_concept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141201_com_matters_model_graphic_audienc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85800"/>
            <a:ext cx="1828800" cy="1828800"/>
          </a:xfrm>
          <a:prstGeom prst="rect">
            <a:avLst/>
          </a:prstGeom>
        </p:spPr>
      </p:pic>
      <p:sp>
        <p:nvSpPr>
          <p:cNvPr id="8" name="Rectangle 7"/>
          <p:cNvSpPr/>
          <p:nvPr userDrawn="1"/>
        </p:nvSpPr>
        <p:spPr>
          <a:xfrm>
            <a:off x="0" y="5029200"/>
            <a:ext cx="9144000" cy="1828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Callout 8"/>
          <p:cNvSpPr/>
          <p:nvPr userDrawn="1"/>
        </p:nvSpPr>
        <p:spPr>
          <a:xfrm>
            <a:off x="3200400" y="914400"/>
            <a:ext cx="5486400" cy="5212080"/>
          </a:xfrm>
          <a:prstGeom prst="wedgeEllipseCallout">
            <a:avLst>
              <a:gd name="adj1" fmla="val 44154"/>
              <a:gd name="adj2" fmla="val 59233"/>
            </a:avLst>
          </a:prstGeom>
          <a:solidFill>
            <a:srgbClr val="D12A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latin typeface="Georgia"/>
                <a:cs typeface="Georgia"/>
              </a:rPr>
              <a:t>Messages</a:t>
            </a:r>
            <a:endParaRPr lang="en-US" sz="5000" dirty="0">
              <a:latin typeface="Georgia"/>
              <a:cs typeface="Georgia"/>
            </a:endParaRPr>
          </a:p>
        </p:txBody>
      </p:sp>
      <p:sp>
        <p:nvSpPr>
          <p:cNvPr id="11" name="TextBox 10"/>
          <p:cNvSpPr txBox="1"/>
          <p:nvPr userDrawn="1"/>
        </p:nvSpPr>
        <p:spPr>
          <a:xfrm>
            <a:off x="666654" y="6197247"/>
            <a:ext cx="2986837" cy="246221"/>
          </a:xfrm>
          <a:prstGeom prst="rect">
            <a:avLst/>
          </a:prstGeom>
          <a:noFill/>
        </p:spPr>
        <p:txBody>
          <a:bodyPr wrap="square" rtlCol="0">
            <a:spAutoFit/>
          </a:bodyPr>
          <a:lstStyle/>
          <a:p>
            <a:r>
              <a:rPr lang="en-US" sz="1000" dirty="0" smtClean="0">
                <a:solidFill>
                  <a:schemeClr val="bg1"/>
                </a:solidFill>
              </a:rPr>
              <a:t>www.com-matters.org</a:t>
            </a:r>
            <a:endParaRPr lang="en-US" sz="1000" dirty="0">
              <a:solidFill>
                <a:schemeClr val="bg1"/>
              </a:solidFill>
            </a:endParaRPr>
          </a:p>
        </p:txBody>
      </p:sp>
      <p:pic>
        <p:nvPicPr>
          <p:cNvPr id="12" name="Picture 11" descr="141201_comnetwork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555450"/>
            <a:ext cx="1905000" cy="609600"/>
          </a:xfrm>
          <a:prstGeom prst="rect">
            <a:avLst/>
          </a:prstGeom>
        </p:spPr>
      </p:pic>
    </p:spTree>
    <p:extLst>
      <p:ext uri="{BB962C8B-B14F-4D97-AF65-F5344CB8AC3E}">
        <p14:creationId xmlns:p14="http://schemas.microsoft.com/office/powerpoint/2010/main" val="30710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769"/>
            <a:ext cx="8229600" cy="1039091"/>
          </a:xfrm>
          <a:prstGeom prst="rect">
            <a:avLst/>
          </a:prstGeom>
        </p:spPr>
        <p:txBody>
          <a:bodyPr anchor="b" anchorCtr="0"/>
          <a:lstStyle>
            <a:lvl1pPr algn="l">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186545"/>
            <a:ext cx="8229600" cy="293961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BA20DB-79C9-284A-B064-C1082F9BAC35}" type="datetimeFigureOut">
              <a:rPr lang="en-US" smtClean="0"/>
              <a:t>2/2/15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C71D99-9AFD-D847-8281-FF63260A0DD3}" type="slidenum">
              <a:rPr lang="en-US" smtClean="0"/>
              <a:t>‹#›</a:t>
            </a:fld>
            <a:endParaRPr lang="en-US"/>
          </a:p>
        </p:txBody>
      </p:sp>
    </p:spTree>
    <p:extLst>
      <p:ext uri="{BB962C8B-B14F-4D97-AF65-F5344CB8AC3E}">
        <p14:creationId xmlns:p14="http://schemas.microsoft.com/office/powerpoint/2010/main" val="163533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2752344"/>
            <a:ext cx="9144000" cy="3556000"/>
          </a:xfrm>
        </p:spPr>
        <p:txBody>
          <a:bodyPr/>
          <a:lstStyle>
            <a:lvl1pPr algn="ctr">
              <a:lnSpc>
                <a:spcPts val="6600"/>
              </a:lnSpc>
              <a:defRPr sz="5500"/>
            </a:lvl1pPr>
          </a:lstStyle>
          <a:p>
            <a:pPr lvl="0"/>
            <a:r>
              <a:rPr lang="en-US" dirty="0" smtClean="0"/>
              <a:t>Click to edit Master text styles</a:t>
            </a:r>
          </a:p>
        </p:txBody>
      </p:sp>
    </p:spTree>
    <p:extLst>
      <p:ext uri="{BB962C8B-B14F-4D97-AF65-F5344CB8AC3E}">
        <p14:creationId xmlns:p14="http://schemas.microsoft.com/office/powerpoint/2010/main" val="29340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ices">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968151" y="3010004"/>
            <a:ext cx="7317682" cy="2970540"/>
          </a:xfrm>
        </p:spPr>
        <p:txBody>
          <a:bodyPr/>
          <a:lstStyle>
            <a:lvl1pPr marL="0" algn="r">
              <a:lnSpc>
                <a:spcPts val="3000"/>
              </a:lnSpc>
              <a:spcAft>
                <a:spcPts val="1200"/>
              </a:spcAft>
              <a:buFontTx/>
              <a:buNone/>
              <a:defRPr sz="2300">
                <a:latin typeface="Georgia"/>
                <a:cs typeface="Georgia"/>
              </a:defRPr>
            </a:lvl1pPr>
            <a:lvl2pPr marL="0" algn="r">
              <a:buFontTx/>
              <a:buNone/>
              <a:defRPr sz="2000" b="1" i="0" cap="all"/>
            </a:lvl2pPr>
            <a:lvl3pPr marL="0" algn="r">
              <a:lnSpc>
                <a:spcPts val="2100"/>
              </a:lnSpc>
              <a:buFontTx/>
              <a:buNone/>
              <a:defRPr sz="2000" i="1"/>
            </a:lvl3pPr>
          </a:lstStyle>
          <a:p>
            <a:pPr lvl="0"/>
            <a:r>
              <a:rPr lang="en-US" dirty="0" smtClean="0"/>
              <a:t>Quote</a:t>
            </a:r>
          </a:p>
          <a:p>
            <a:pPr lvl="1"/>
            <a:r>
              <a:rPr lang="en-US" dirty="0" smtClean="0"/>
              <a:t>Quote Attribution 1</a:t>
            </a:r>
          </a:p>
          <a:p>
            <a:pPr lvl="2"/>
            <a:r>
              <a:rPr lang="en-US" dirty="0" smtClean="0"/>
              <a:t>Quote Attribution 2</a:t>
            </a:r>
          </a:p>
        </p:txBody>
      </p:sp>
      <p:sp>
        <p:nvSpPr>
          <p:cNvPr id="5" name="Oval Callout 4"/>
          <p:cNvSpPr/>
          <p:nvPr userDrawn="1"/>
        </p:nvSpPr>
        <p:spPr>
          <a:xfrm>
            <a:off x="968151" y="2552804"/>
            <a:ext cx="457200" cy="457200"/>
          </a:xfrm>
          <a:prstGeom prst="wedgeEllipseCallout">
            <a:avLst>
              <a:gd name="adj1" fmla="val -51535"/>
              <a:gd name="adj2" fmla="val 6542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45720" algn="ctr">
              <a:lnSpc>
                <a:spcPts val="8500"/>
              </a:lnSpc>
            </a:pPr>
            <a:r>
              <a:rPr lang="en-US" sz="5000" dirty="0" smtClean="0">
                <a:latin typeface="Georgia"/>
                <a:cs typeface="Georgia"/>
              </a:rPr>
              <a:t>“</a:t>
            </a:r>
            <a:endParaRPr lang="en-US" sz="5000" dirty="0">
              <a:latin typeface="Georgia"/>
              <a:cs typeface="Georgia"/>
            </a:endParaRPr>
          </a:p>
        </p:txBody>
      </p:sp>
      <p:cxnSp>
        <p:nvCxnSpPr>
          <p:cNvPr id="6" name="Straight Connector 5"/>
          <p:cNvCxnSpPr/>
          <p:nvPr userDrawn="1"/>
        </p:nvCxnSpPr>
        <p:spPr>
          <a:xfrm>
            <a:off x="1696011" y="2786345"/>
            <a:ext cx="6589822"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99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y the Numbers">
    <p:spTree>
      <p:nvGrpSpPr>
        <p:cNvPr id="1" name=""/>
        <p:cNvGrpSpPr/>
        <p:nvPr/>
      </p:nvGrpSpPr>
      <p:grpSpPr>
        <a:xfrm>
          <a:off x="0" y="0"/>
          <a:ext cx="0" cy="0"/>
          <a:chOff x="0" y="0"/>
          <a:chExt cx="0" cy="0"/>
        </a:xfrm>
      </p:grpSpPr>
      <p:pic>
        <p:nvPicPr>
          <p:cNvPr id="5" name="Picture 4" descr="141219_commatters_ppt_tool_header_transparent_page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141222_bigbubble_white_strateg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800" y="914400"/>
            <a:ext cx="982133" cy="914400"/>
          </a:xfrm>
          <a:prstGeom prst="rect">
            <a:avLst/>
          </a:prstGeom>
        </p:spPr>
      </p:pic>
      <p:sp>
        <p:nvSpPr>
          <p:cNvPr id="6" name="Rectangle 5"/>
          <p:cNvSpPr/>
          <p:nvPr userDrawn="1"/>
        </p:nvSpPr>
        <p:spPr>
          <a:xfrm>
            <a:off x="7054298" y="6378110"/>
            <a:ext cx="1743339" cy="246221"/>
          </a:xfrm>
          <a:prstGeom prst="rect">
            <a:avLst/>
          </a:prstGeom>
        </p:spPr>
        <p:txBody>
          <a:bodyPr wrap="square">
            <a:spAutoFit/>
          </a:bodyPr>
          <a:lstStyle/>
          <a:p>
            <a:pPr algn="r"/>
            <a:r>
              <a:rPr lang="en-US" sz="1000" dirty="0" err="1" smtClean="0">
                <a:solidFill>
                  <a:schemeClr val="bg1"/>
                </a:solidFill>
              </a:rPr>
              <a:t>www.com-matters.org</a:t>
            </a:r>
            <a:endParaRPr lang="en-US" sz="1000" dirty="0">
              <a:solidFill>
                <a:schemeClr val="bg1"/>
              </a:solidFill>
            </a:endParaRPr>
          </a:p>
        </p:txBody>
      </p:sp>
      <p:sp>
        <p:nvSpPr>
          <p:cNvPr id="7" name="Text Placeholder 6"/>
          <p:cNvSpPr>
            <a:spLocks noGrp="1"/>
          </p:cNvSpPr>
          <p:nvPr>
            <p:ph type="body" sz="quarter" idx="10" hasCustomPrompt="1"/>
          </p:nvPr>
        </p:nvSpPr>
        <p:spPr>
          <a:xfrm>
            <a:off x="685800" y="2514601"/>
            <a:ext cx="7677150" cy="3616036"/>
          </a:xfrm>
          <a:prstGeom prst="rect">
            <a:avLst/>
          </a:prstGeom>
        </p:spPr>
        <p:txBody>
          <a:bodyPr/>
          <a:lstStyle>
            <a:lvl1pPr marL="0" indent="0">
              <a:buFontTx/>
              <a:buNone/>
              <a:defRPr sz="6000">
                <a:solidFill>
                  <a:schemeClr val="bg1"/>
                </a:solidFill>
              </a:defRPr>
            </a:lvl1pPr>
            <a:lvl2pPr marL="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Number Big</a:t>
            </a:r>
          </a:p>
          <a:p>
            <a:pPr lvl="1"/>
            <a:r>
              <a:rPr lang="en-US" dirty="0" smtClean="0"/>
              <a:t>Description Small</a:t>
            </a:r>
          </a:p>
        </p:txBody>
      </p:sp>
      <p:sp>
        <p:nvSpPr>
          <p:cNvPr id="8" name="TextBox 7"/>
          <p:cNvSpPr txBox="1"/>
          <p:nvPr userDrawn="1"/>
        </p:nvSpPr>
        <p:spPr>
          <a:xfrm>
            <a:off x="457200" y="346364"/>
            <a:ext cx="3196291" cy="553998"/>
          </a:xfrm>
          <a:prstGeom prst="rect">
            <a:avLst/>
          </a:prstGeom>
          <a:noFill/>
        </p:spPr>
        <p:txBody>
          <a:bodyPr wrap="square" rtlCol="0">
            <a:spAutoFit/>
          </a:bodyPr>
          <a:lstStyle/>
          <a:p>
            <a:pPr algn="ctr"/>
            <a:r>
              <a:rPr lang="en-US" sz="3000" dirty="0" smtClean="0">
                <a:solidFill>
                  <a:schemeClr val="bg1"/>
                </a:solidFill>
                <a:latin typeface="Georgia"/>
                <a:cs typeface="Georgia"/>
              </a:rPr>
              <a:t>Messages</a:t>
            </a:r>
            <a:endParaRPr lang="en-US" sz="3000" dirty="0">
              <a:solidFill>
                <a:schemeClr val="bg1"/>
              </a:solidFill>
              <a:latin typeface="Georgia"/>
              <a:cs typeface="Georgia"/>
            </a:endParaRPr>
          </a:p>
        </p:txBody>
      </p:sp>
    </p:spTree>
    <p:extLst>
      <p:ext uri="{BB962C8B-B14F-4D97-AF65-F5344CB8AC3E}">
        <p14:creationId xmlns:p14="http://schemas.microsoft.com/office/powerpoint/2010/main" val="2116507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41219_commatters_ppt_tool_header_transparent7.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2112264"/>
          </a:xfrm>
          <a:prstGeom prst="rect">
            <a:avLst/>
          </a:prstGeom>
        </p:spPr>
      </p:pic>
      <p:pic>
        <p:nvPicPr>
          <p:cNvPr id="7" name="Picture 6" descr="141222_bigbubble_strategy.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71800" y="914400"/>
            <a:ext cx="982133" cy="914400"/>
          </a:xfrm>
          <a:prstGeom prst="rect">
            <a:avLst/>
          </a:prstGeom>
        </p:spPr>
      </p:pic>
      <p:sp>
        <p:nvSpPr>
          <p:cNvPr id="11" name="TextBox 10"/>
          <p:cNvSpPr txBox="1"/>
          <p:nvPr userDrawn="1"/>
        </p:nvSpPr>
        <p:spPr>
          <a:xfrm>
            <a:off x="666654" y="6139522"/>
            <a:ext cx="2986837" cy="276999"/>
          </a:xfrm>
          <a:prstGeom prst="rect">
            <a:avLst/>
          </a:prstGeom>
          <a:noFill/>
        </p:spPr>
        <p:txBody>
          <a:bodyPr wrap="square" rtlCol="0">
            <a:spAutoFit/>
          </a:bodyPr>
          <a:lstStyle/>
          <a:p>
            <a:r>
              <a:rPr lang="en-US" sz="1200" dirty="0" smtClean="0">
                <a:solidFill>
                  <a:schemeClr val="bg1"/>
                </a:solidFill>
              </a:rPr>
              <a:t>www.com-matters.org</a:t>
            </a:r>
            <a:endParaRPr lang="en-US" sz="1200" dirty="0">
              <a:solidFill>
                <a:schemeClr val="bg1"/>
              </a:solidFill>
            </a:endParaRPr>
          </a:p>
        </p:txBody>
      </p:sp>
      <p:sp>
        <p:nvSpPr>
          <p:cNvPr id="10" name="Rectangle 9"/>
          <p:cNvSpPr/>
          <p:nvPr userDrawn="1"/>
        </p:nvSpPr>
        <p:spPr>
          <a:xfrm>
            <a:off x="7054298" y="6378110"/>
            <a:ext cx="1743339" cy="246221"/>
          </a:xfrm>
          <a:prstGeom prst="rect">
            <a:avLst/>
          </a:prstGeom>
        </p:spPr>
        <p:txBody>
          <a:bodyPr wrap="square">
            <a:spAutoFit/>
          </a:bodyPr>
          <a:lstStyle/>
          <a:p>
            <a:pPr algn="r"/>
            <a:r>
              <a:rPr lang="en-US" sz="1000" dirty="0" err="1" smtClean="0">
                <a:solidFill>
                  <a:schemeClr val="tx1"/>
                </a:solidFill>
              </a:rPr>
              <a:t>www.com-matters.org</a:t>
            </a:r>
            <a:endParaRPr lang="en-US" sz="1000" dirty="0">
              <a:solidFill>
                <a:schemeClr val="tx1"/>
              </a:solidFill>
            </a:endParaRPr>
          </a:p>
        </p:txBody>
      </p:sp>
      <p:sp>
        <p:nvSpPr>
          <p:cNvPr id="5" name="Text Placeholder 4"/>
          <p:cNvSpPr>
            <a:spLocks noGrp="1"/>
          </p:cNvSpPr>
          <p:nvPr>
            <p:ph type="body" idx="1"/>
          </p:nvPr>
        </p:nvSpPr>
        <p:spPr>
          <a:xfrm>
            <a:off x="457200" y="2350297"/>
            <a:ext cx="8229600" cy="37758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457200" y="346364"/>
            <a:ext cx="3196291" cy="553998"/>
          </a:xfrm>
          <a:prstGeom prst="rect">
            <a:avLst/>
          </a:prstGeom>
          <a:noFill/>
        </p:spPr>
        <p:txBody>
          <a:bodyPr wrap="square" rtlCol="0">
            <a:spAutoFit/>
          </a:bodyPr>
          <a:lstStyle/>
          <a:p>
            <a:pPr algn="ctr"/>
            <a:r>
              <a:rPr lang="en-US" sz="3000" dirty="0" smtClean="0">
                <a:solidFill>
                  <a:schemeClr val="bg1"/>
                </a:solidFill>
                <a:latin typeface="Georgia"/>
                <a:cs typeface="Georgia"/>
              </a:rPr>
              <a:t>Messages</a:t>
            </a:r>
            <a:endParaRPr lang="en-US" sz="3000" dirty="0">
              <a:solidFill>
                <a:schemeClr val="bg1"/>
              </a:solidFill>
              <a:latin typeface="Georgia"/>
              <a:cs typeface="Georgia"/>
            </a:endParaRPr>
          </a:p>
        </p:txBody>
      </p:sp>
    </p:spTree>
    <p:extLst>
      <p:ext uri="{BB962C8B-B14F-4D97-AF65-F5344CB8AC3E}">
        <p14:creationId xmlns:p14="http://schemas.microsoft.com/office/powerpoint/2010/main" val="428793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p:txStyles>
    <p:titleStyle>
      <a:lvl1pPr algn="ctr" defTabSz="457200" rtl="0" eaLnBrk="1" latinLnBrk="0" hangingPunct="1">
        <a:spcBef>
          <a:spcPct val="0"/>
        </a:spcBef>
        <a:buNone/>
        <a:defRPr sz="3500" kern="1200">
          <a:solidFill>
            <a:srgbClr val="FFFFFF"/>
          </a:solidFill>
          <a:latin typeface="Georgia"/>
          <a:ea typeface="+mj-ea"/>
          <a:cs typeface="Georgia"/>
        </a:defRPr>
      </a:lvl1pPr>
    </p:titleStyle>
    <p:bodyStyle>
      <a:lvl1pPr marL="0" indent="0" algn="l" defTabSz="457200" rtl="0" eaLnBrk="1" latinLnBrk="0" hangingPunct="1">
        <a:spcBef>
          <a:spcPct val="20000"/>
        </a:spcBef>
        <a:buFontTx/>
        <a:buNone/>
        <a:defRPr sz="3000" kern="1200">
          <a:solidFill>
            <a:schemeClr val="tx1"/>
          </a:solidFill>
          <a:latin typeface="+mn-lt"/>
          <a:ea typeface="+mn-ea"/>
          <a:cs typeface="+mn-cs"/>
        </a:defRPr>
      </a:lvl1pPr>
      <a:lvl2pPr marL="457200" indent="0" algn="l" defTabSz="457200" rtl="0" eaLnBrk="1" latinLnBrk="0" hangingPunct="1">
        <a:spcBef>
          <a:spcPct val="20000"/>
        </a:spcBef>
        <a:buFontTx/>
        <a:buNone/>
        <a:defRPr sz="3000" kern="1200" baseline="0">
          <a:solidFill>
            <a:schemeClr val="tx1"/>
          </a:solidFill>
          <a:latin typeface="+mn-lt"/>
          <a:ea typeface="+mn-ea"/>
          <a:cs typeface="+mn-cs"/>
        </a:defRPr>
      </a:lvl2pPr>
      <a:lvl3pPr marL="914400" indent="0" algn="l" defTabSz="457200" rtl="0" eaLnBrk="1" latinLnBrk="0" hangingPunct="1">
        <a:spcBef>
          <a:spcPct val="20000"/>
        </a:spcBef>
        <a:buFontTx/>
        <a:buNone/>
        <a:defRPr sz="3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3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32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53887"/>
            <a:ext cx="9144000" cy="1785104"/>
          </a:xfrm>
          <a:prstGeom prst="rect">
            <a:avLst/>
          </a:prstGeom>
          <a:noFill/>
        </p:spPr>
        <p:txBody>
          <a:bodyPr wrap="square" rtlCol="0">
            <a:spAutoFit/>
          </a:bodyPr>
          <a:lstStyle/>
          <a:p>
            <a:pPr algn="ctr">
              <a:lnSpc>
                <a:spcPts val="6600"/>
              </a:lnSpc>
            </a:pPr>
            <a:r>
              <a:rPr lang="en-US" sz="6000" dirty="0"/>
              <a:t>How </a:t>
            </a:r>
            <a:r>
              <a:rPr lang="en-US" sz="6000" dirty="0" smtClean="0"/>
              <a:t>do you tie your </a:t>
            </a:r>
            <a:br>
              <a:rPr lang="en-US" sz="6000" dirty="0" smtClean="0"/>
            </a:br>
            <a:r>
              <a:rPr lang="en-US" sz="6000" dirty="0" smtClean="0"/>
              <a:t>messages to your </a:t>
            </a:r>
            <a:r>
              <a:rPr lang="en-US" sz="6000" b="1" dirty="0" smtClean="0">
                <a:solidFill>
                  <a:schemeClr val="accent6"/>
                </a:solidFill>
              </a:rPr>
              <a:t>values</a:t>
            </a:r>
            <a:r>
              <a:rPr lang="en-US" sz="6000" dirty="0" smtClean="0"/>
              <a:t>? </a:t>
            </a:r>
            <a:endParaRPr lang="en-US" sz="6000" dirty="0"/>
          </a:p>
        </p:txBody>
      </p:sp>
    </p:spTree>
    <p:extLst>
      <p:ext uri="{BB962C8B-B14F-4D97-AF65-F5344CB8AC3E}">
        <p14:creationId xmlns:p14="http://schemas.microsoft.com/office/powerpoint/2010/main" val="26819837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6000" dirty="0" smtClean="0"/>
              <a:t>What are </a:t>
            </a:r>
            <a:r>
              <a:rPr lang="en-US" sz="6000" b="1" dirty="0" smtClean="0">
                <a:solidFill>
                  <a:srgbClr val="D12A2F"/>
                </a:solidFill>
              </a:rPr>
              <a:t>examples</a:t>
            </a:r>
            <a:r>
              <a:rPr lang="en-US" sz="6000" dirty="0" smtClean="0">
                <a:solidFill>
                  <a:srgbClr val="D12A2F"/>
                </a:solidFill>
              </a:rPr>
              <a:t> </a:t>
            </a:r>
            <a:r>
              <a:rPr lang="en-US" sz="6000" dirty="0" smtClean="0"/>
              <a:t/>
            </a:r>
            <a:br>
              <a:rPr lang="en-US" sz="6000" dirty="0" smtClean="0"/>
            </a:br>
            <a:r>
              <a:rPr lang="en-US" sz="6000" dirty="0" smtClean="0"/>
              <a:t>of successful messages </a:t>
            </a:r>
            <a:br>
              <a:rPr lang="en-US" sz="6000" dirty="0" smtClean="0"/>
            </a:br>
            <a:r>
              <a:rPr lang="en-US" sz="6000" dirty="0" smtClean="0"/>
              <a:t>you have used? </a:t>
            </a:r>
            <a:endParaRPr lang="en-US" sz="6000" dirty="0"/>
          </a:p>
        </p:txBody>
      </p:sp>
    </p:spTree>
    <p:extLst>
      <p:ext uri="{BB962C8B-B14F-4D97-AF65-F5344CB8AC3E}">
        <p14:creationId xmlns:p14="http://schemas.microsoft.com/office/powerpoint/2010/main" val="3829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53887"/>
            <a:ext cx="9144000" cy="1938992"/>
          </a:xfrm>
          <a:prstGeom prst="rect">
            <a:avLst/>
          </a:prstGeom>
          <a:noFill/>
        </p:spPr>
        <p:txBody>
          <a:bodyPr wrap="square" rtlCol="0">
            <a:spAutoFit/>
          </a:bodyPr>
          <a:lstStyle/>
          <a:p>
            <a:pPr algn="ctr"/>
            <a:r>
              <a:rPr lang="en-US" sz="6000" dirty="0" smtClean="0"/>
              <a:t>What kind of </a:t>
            </a:r>
            <a:r>
              <a:rPr lang="en-US" sz="6000" b="1" dirty="0" smtClean="0">
                <a:solidFill>
                  <a:schemeClr val="accent6"/>
                </a:solidFill>
              </a:rPr>
              <a:t>visual messages </a:t>
            </a:r>
            <a:r>
              <a:rPr lang="en-US" sz="6000" dirty="0" smtClean="0"/>
              <a:t>do you use?</a:t>
            </a:r>
            <a:endParaRPr lang="en-US" sz="6000" dirty="0"/>
          </a:p>
        </p:txBody>
      </p:sp>
    </p:spTree>
    <p:extLst>
      <p:ext uri="{BB962C8B-B14F-4D97-AF65-F5344CB8AC3E}">
        <p14:creationId xmlns:p14="http://schemas.microsoft.com/office/powerpoint/2010/main" val="139791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8952" y="2466499"/>
            <a:ext cx="6690243" cy="332873"/>
          </a:xfrm>
          <a:prstGeom prst="rect">
            <a:avLst/>
          </a:prstGeom>
          <a:solidFill>
            <a:srgbClr val="F5E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457200" y="3786875"/>
            <a:ext cx="8229600" cy="2730958"/>
          </a:xfrm>
        </p:spPr>
        <p:txBody>
          <a:bodyPr>
            <a:normAutofit/>
          </a:bodyPr>
          <a:lstStyle/>
          <a:p>
            <a:pPr marL="285750" indent="-285750">
              <a:lnSpc>
                <a:spcPts val="2600"/>
              </a:lnSpc>
              <a:spcAft>
                <a:spcPts val="1800"/>
              </a:spcAft>
              <a:buFont typeface="Wingdings" charset="2"/>
              <a:buChar char="§"/>
            </a:pPr>
            <a:r>
              <a:rPr lang="en-US" sz="2000" dirty="0"/>
              <a:t>The best messages are those that align with an audience’s value system. They are </a:t>
            </a:r>
            <a:r>
              <a:rPr lang="en-US" sz="2000" dirty="0" smtClean="0"/>
              <a:t>simple, factual</a:t>
            </a:r>
            <a:r>
              <a:rPr lang="en-US" sz="2000" dirty="0"/>
              <a:t>, </a:t>
            </a:r>
            <a:r>
              <a:rPr lang="en-US" sz="2000" dirty="0" smtClean="0"/>
              <a:t>and provocative.</a:t>
            </a:r>
          </a:p>
          <a:p>
            <a:pPr marL="285750" indent="-285750">
              <a:lnSpc>
                <a:spcPts val="2600"/>
              </a:lnSpc>
              <a:spcAft>
                <a:spcPts val="1800"/>
              </a:spcAft>
              <a:buFont typeface="Wingdings" charset="2"/>
              <a:buChar char="§"/>
            </a:pPr>
            <a:r>
              <a:rPr lang="en-US" sz="2000" dirty="0"/>
              <a:t>Identify the values that sit at the core of the change you are seeking and zero in on them as crisply and succinctly as possible</a:t>
            </a:r>
            <a:r>
              <a:rPr lang="en-US" sz="2000" dirty="0" smtClean="0"/>
              <a:t>.</a:t>
            </a:r>
          </a:p>
          <a:p>
            <a:pPr marL="285750" indent="-285750">
              <a:lnSpc>
                <a:spcPts val="2600"/>
              </a:lnSpc>
              <a:spcAft>
                <a:spcPts val="1800"/>
              </a:spcAft>
              <a:buFont typeface="Wingdings" charset="2"/>
              <a:buChar char="§"/>
            </a:pPr>
            <a:r>
              <a:rPr lang="en-US" sz="2000" dirty="0"/>
              <a:t>Give careful consideration to the visual design of your messages and the pictures you use to tell your story.</a:t>
            </a:r>
            <a:endParaRPr lang="en-US" sz="2000" dirty="0" smtClean="0"/>
          </a:p>
        </p:txBody>
      </p:sp>
      <p:sp>
        <p:nvSpPr>
          <p:cNvPr id="4" name="TextBox 3"/>
          <p:cNvSpPr txBox="1"/>
          <p:nvPr/>
        </p:nvSpPr>
        <p:spPr>
          <a:xfrm>
            <a:off x="457200" y="2338925"/>
            <a:ext cx="8229600" cy="1238801"/>
          </a:xfrm>
          <a:prstGeom prst="rect">
            <a:avLst/>
          </a:prstGeom>
          <a:noFill/>
        </p:spPr>
        <p:txBody>
          <a:bodyPr wrap="square" rtlCol="0">
            <a:spAutoFit/>
          </a:bodyPr>
          <a:lstStyle/>
          <a:p>
            <a:pPr lvl="0">
              <a:lnSpc>
                <a:spcPts val="3000"/>
              </a:lnSpc>
              <a:spcBef>
                <a:spcPct val="20000"/>
              </a:spcBef>
              <a:spcAft>
                <a:spcPts val="1200"/>
              </a:spcAft>
            </a:pPr>
            <a:r>
              <a:rPr lang="en-US" sz="2200" dirty="0">
                <a:solidFill>
                  <a:prstClr val="black"/>
                </a:solidFill>
                <a:latin typeface="Georgia"/>
                <a:cs typeface="Georgia"/>
              </a:rPr>
              <a:t>Successful messaging requires clarity and consistency. Good messages also must align with the interests and concerns most important to your audience.</a:t>
            </a:r>
          </a:p>
        </p:txBody>
      </p:sp>
    </p:spTree>
    <p:extLst>
      <p:ext uri="{BB962C8B-B14F-4D97-AF65-F5344CB8AC3E}">
        <p14:creationId xmlns:p14="http://schemas.microsoft.com/office/powerpoint/2010/main" val="28832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9" y="2514600"/>
            <a:ext cx="6845663" cy="1938992"/>
          </a:xfrm>
          <a:prstGeom prst="rect">
            <a:avLst/>
          </a:prstGeom>
          <a:noFill/>
        </p:spPr>
        <p:txBody>
          <a:bodyPr wrap="square" rtlCol="0">
            <a:spAutoFit/>
          </a:bodyPr>
          <a:lstStyle/>
          <a:p>
            <a:r>
              <a:rPr lang="en-US" sz="6000" dirty="0" smtClean="0">
                <a:solidFill>
                  <a:schemeClr val="bg1"/>
                </a:solidFill>
              </a:rPr>
              <a:t>20</a:t>
            </a:r>
            <a:endParaRPr lang="en-US" sz="3000" dirty="0" smtClean="0">
              <a:solidFill>
                <a:schemeClr val="bg1"/>
              </a:solidFill>
            </a:endParaRPr>
          </a:p>
          <a:p>
            <a:r>
              <a:rPr lang="en-US" sz="3000" dirty="0">
                <a:solidFill>
                  <a:schemeClr val="bg1"/>
                </a:solidFill>
              </a:rPr>
              <a:t>Number of times people need to hear a campaign message before it sinks in. </a:t>
            </a:r>
          </a:p>
        </p:txBody>
      </p:sp>
    </p:spTree>
    <p:extLst>
      <p:ext uri="{BB962C8B-B14F-4D97-AF65-F5344CB8AC3E}">
        <p14:creationId xmlns:p14="http://schemas.microsoft.com/office/powerpoint/2010/main" val="285827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2123658"/>
          </a:xfrm>
          <a:prstGeom prst="rect">
            <a:avLst/>
          </a:prstGeom>
          <a:noFill/>
        </p:spPr>
        <p:txBody>
          <a:bodyPr wrap="square" rtlCol="0">
            <a:spAutoFit/>
          </a:bodyPr>
          <a:lstStyle/>
          <a:p>
            <a:r>
              <a:rPr lang="en-US" sz="6000" dirty="0" smtClean="0">
                <a:solidFill>
                  <a:srgbClr val="FFFFFF"/>
                </a:solidFill>
              </a:rPr>
              <a:t>45</a:t>
            </a:r>
          </a:p>
          <a:p>
            <a:endParaRPr lang="en-US" sz="1200" dirty="0" smtClean="0">
              <a:solidFill>
                <a:srgbClr val="FFFFFF"/>
              </a:solidFill>
            </a:endParaRPr>
          </a:p>
          <a:p>
            <a:r>
              <a:rPr lang="en-US" sz="3000" dirty="0">
                <a:solidFill>
                  <a:srgbClr val="FFFFFF"/>
                </a:solidFill>
              </a:rPr>
              <a:t>Or above. The recommended </a:t>
            </a:r>
            <a:r>
              <a:rPr lang="en-US" sz="3000" dirty="0" err="1">
                <a:solidFill>
                  <a:srgbClr val="FFFFFF"/>
                </a:solidFill>
              </a:rPr>
              <a:t>Flesch</a:t>
            </a:r>
            <a:r>
              <a:rPr lang="en-US" sz="3000" dirty="0">
                <a:solidFill>
                  <a:srgbClr val="FFFFFF"/>
                </a:solidFill>
              </a:rPr>
              <a:t> </a:t>
            </a:r>
            <a:r>
              <a:rPr lang="en-US" sz="3000" dirty="0" smtClean="0">
                <a:solidFill>
                  <a:srgbClr val="FFFFFF"/>
                </a:solidFill>
              </a:rPr>
              <a:t/>
            </a:r>
            <a:br>
              <a:rPr lang="en-US" sz="3000" dirty="0" smtClean="0">
                <a:solidFill>
                  <a:srgbClr val="FFFFFF"/>
                </a:solidFill>
              </a:rPr>
            </a:br>
            <a:r>
              <a:rPr lang="en-US" sz="3000" dirty="0" smtClean="0">
                <a:solidFill>
                  <a:srgbClr val="FFFFFF"/>
                </a:solidFill>
              </a:rPr>
              <a:t>score </a:t>
            </a:r>
            <a:r>
              <a:rPr lang="en-US" sz="3000" dirty="0">
                <a:solidFill>
                  <a:srgbClr val="FFFFFF"/>
                </a:solidFill>
              </a:rPr>
              <a:t>for better readability.</a:t>
            </a:r>
          </a:p>
        </p:txBody>
      </p:sp>
    </p:spTree>
    <p:extLst>
      <p:ext uri="{BB962C8B-B14F-4D97-AF65-F5344CB8AC3E}">
        <p14:creationId xmlns:p14="http://schemas.microsoft.com/office/powerpoint/2010/main" val="316842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2123658"/>
          </a:xfrm>
          <a:prstGeom prst="rect">
            <a:avLst/>
          </a:prstGeom>
          <a:noFill/>
        </p:spPr>
        <p:txBody>
          <a:bodyPr wrap="square" rtlCol="0">
            <a:spAutoFit/>
          </a:bodyPr>
          <a:lstStyle/>
          <a:p>
            <a:r>
              <a:rPr lang="en-US" sz="6000" dirty="0" smtClean="0">
                <a:solidFill>
                  <a:srgbClr val="FFFFFF"/>
                </a:solidFill>
              </a:rPr>
              <a:t>5.4M</a:t>
            </a:r>
          </a:p>
          <a:p>
            <a:endParaRPr lang="en-US" sz="1200" dirty="0" smtClean="0">
              <a:solidFill>
                <a:srgbClr val="FFFFFF"/>
              </a:solidFill>
            </a:endParaRPr>
          </a:p>
          <a:p>
            <a:r>
              <a:rPr lang="en-US" sz="3000" dirty="0">
                <a:solidFill>
                  <a:srgbClr val="FFFFFF"/>
                </a:solidFill>
              </a:rPr>
              <a:t>Total number of foundation followers on Twitter (January 2013)</a:t>
            </a:r>
          </a:p>
        </p:txBody>
      </p:sp>
    </p:spTree>
    <p:extLst>
      <p:ext uri="{BB962C8B-B14F-4D97-AF65-F5344CB8AC3E}">
        <p14:creationId xmlns:p14="http://schemas.microsoft.com/office/powerpoint/2010/main" val="361232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2123658"/>
          </a:xfrm>
          <a:prstGeom prst="rect">
            <a:avLst/>
          </a:prstGeom>
          <a:noFill/>
        </p:spPr>
        <p:txBody>
          <a:bodyPr wrap="square" rtlCol="0">
            <a:spAutoFit/>
          </a:bodyPr>
          <a:lstStyle/>
          <a:p>
            <a:r>
              <a:rPr lang="en-US" sz="6000" dirty="0" smtClean="0">
                <a:solidFill>
                  <a:srgbClr val="FFFFFF"/>
                </a:solidFill>
              </a:rPr>
              <a:t>4.4M</a:t>
            </a:r>
          </a:p>
          <a:p>
            <a:endParaRPr lang="en-US" sz="1200" dirty="0" smtClean="0">
              <a:solidFill>
                <a:srgbClr val="FFFFFF"/>
              </a:solidFill>
            </a:endParaRPr>
          </a:p>
          <a:p>
            <a:r>
              <a:rPr lang="en-US" sz="3000" dirty="0">
                <a:solidFill>
                  <a:srgbClr val="FFFFFF"/>
                </a:solidFill>
              </a:rPr>
              <a:t>Total number of Facebook likes for foundations (January 2013</a:t>
            </a:r>
            <a:r>
              <a:rPr lang="en-US" sz="3000" dirty="0" smtClean="0">
                <a:solidFill>
                  <a:srgbClr val="FFFFFF"/>
                </a:solidFill>
              </a:rPr>
              <a:t>)</a:t>
            </a:r>
            <a:endParaRPr lang="en-US" sz="3000" dirty="0">
              <a:solidFill>
                <a:srgbClr val="FFFFFF"/>
              </a:solidFill>
            </a:endParaRPr>
          </a:p>
        </p:txBody>
      </p:sp>
    </p:spTree>
    <p:extLst>
      <p:ext uri="{BB962C8B-B14F-4D97-AF65-F5344CB8AC3E}">
        <p14:creationId xmlns:p14="http://schemas.microsoft.com/office/powerpoint/2010/main" val="40235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“We communicate to reach policy makers. We can have the best programs and policies in the world, but unless we translate them into language that reaches policy makers and the public, we won’t be effective.”</a:t>
            </a:r>
            <a:endParaRPr lang="en-US" dirty="0" smtClean="0"/>
          </a:p>
          <a:p>
            <a:pPr lvl="1"/>
            <a:r>
              <a:rPr lang="en-US" dirty="0" smtClean="0"/>
              <a:t>Executive Leader</a:t>
            </a:r>
          </a:p>
          <a:p>
            <a:pPr lvl="2"/>
            <a:r>
              <a:rPr lang="en-US" dirty="0" smtClean="0"/>
              <a:t>Nonprofit </a:t>
            </a:r>
            <a:endParaRPr lang="en-US" dirty="0"/>
          </a:p>
        </p:txBody>
      </p:sp>
    </p:spTree>
    <p:extLst>
      <p:ext uri="{BB962C8B-B14F-4D97-AF65-F5344CB8AC3E}">
        <p14:creationId xmlns:p14="http://schemas.microsoft.com/office/powerpoint/2010/main" val="412607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“When you say things in a clear, exciting, engaging way, people listen to what you have to say. If we want people to respond to our mission, we need to communicate that mission clearly.”</a:t>
            </a:r>
            <a:endParaRPr lang="en-US" dirty="0" smtClean="0"/>
          </a:p>
          <a:p>
            <a:pPr lvl="1"/>
            <a:r>
              <a:rPr lang="en-US" dirty="0" smtClean="0"/>
              <a:t>Communication leader</a:t>
            </a:r>
          </a:p>
          <a:p>
            <a:pPr lvl="2"/>
            <a:r>
              <a:rPr lang="en-US" dirty="0" smtClean="0"/>
              <a:t>Nonprofit </a:t>
            </a:r>
            <a:endParaRPr lang="en-US" dirty="0"/>
          </a:p>
        </p:txBody>
      </p:sp>
    </p:spTree>
    <p:extLst>
      <p:ext uri="{BB962C8B-B14F-4D97-AF65-F5344CB8AC3E}">
        <p14:creationId xmlns:p14="http://schemas.microsoft.com/office/powerpoint/2010/main" val="320424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“So many of the issues we work on are stuck because of the dominant narrative, and that doesn't change </a:t>
            </a:r>
            <a:r>
              <a:rPr lang="en-US" dirty="0" smtClean="0"/>
              <a:t>just </a:t>
            </a:r>
            <a:r>
              <a:rPr lang="en-US" dirty="0"/>
              <a:t>by doing program work that gets results. </a:t>
            </a:r>
            <a:r>
              <a:rPr lang="en-US" dirty="0" smtClean="0"/>
              <a:t>To </a:t>
            </a:r>
            <a:r>
              <a:rPr lang="en-US" dirty="0"/>
              <a:t>leverage those results to create new </a:t>
            </a:r>
            <a:r>
              <a:rPr lang="en-US" dirty="0" smtClean="0"/>
              <a:t>narratives takes </a:t>
            </a:r>
            <a:br>
              <a:rPr lang="en-US" dirty="0" smtClean="0"/>
            </a:br>
            <a:r>
              <a:rPr lang="en-US" dirty="0" smtClean="0"/>
              <a:t>strategic </a:t>
            </a:r>
            <a:r>
              <a:rPr lang="en-US" dirty="0"/>
              <a:t>communication.”</a:t>
            </a:r>
            <a:endParaRPr lang="en-US" dirty="0" smtClean="0"/>
          </a:p>
          <a:p>
            <a:pPr lvl="1"/>
            <a:r>
              <a:rPr lang="en-US" dirty="0" smtClean="0"/>
              <a:t>Communication leader</a:t>
            </a:r>
          </a:p>
          <a:p>
            <a:pPr lvl="2"/>
            <a:r>
              <a:rPr lang="en-US" dirty="0" smtClean="0"/>
              <a:t>Private Foundation </a:t>
            </a:r>
            <a:endParaRPr lang="en-US" dirty="0"/>
          </a:p>
        </p:txBody>
      </p:sp>
    </p:spTree>
    <p:extLst>
      <p:ext uri="{BB962C8B-B14F-4D97-AF65-F5344CB8AC3E}">
        <p14:creationId xmlns:p14="http://schemas.microsoft.com/office/powerpoint/2010/main" val="1397039543"/>
      </p:ext>
    </p:extLst>
  </p:cSld>
  <p:clrMapOvr>
    <a:masterClrMapping/>
  </p:clrMapOvr>
</p:sld>
</file>

<file path=ppt/theme/theme1.xml><?xml version="1.0" encoding="utf-8"?>
<a:theme xmlns:a="http://schemas.openxmlformats.org/drawingml/2006/main" name="Office Theme">
  <a:themeElements>
    <a:clrScheme name="Communications Matters">
      <a:dk1>
        <a:srgbClr val="000000"/>
      </a:dk1>
      <a:lt1>
        <a:sysClr val="window" lastClr="FFFFFF"/>
      </a:lt1>
      <a:dk2>
        <a:srgbClr val="0082C9"/>
      </a:dk2>
      <a:lt2>
        <a:srgbClr val="FFFFFF"/>
      </a:lt2>
      <a:accent1>
        <a:srgbClr val="0082C9"/>
      </a:accent1>
      <a:accent2>
        <a:srgbClr val="40B4E5"/>
      </a:accent2>
      <a:accent3>
        <a:srgbClr val="95D600"/>
      </a:accent3>
      <a:accent4>
        <a:srgbClr val="63A70A"/>
      </a:accent4>
      <a:accent5>
        <a:srgbClr val="F9BE00"/>
      </a:accent5>
      <a:accent6>
        <a:srgbClr val="D12A2F"/>
      </a:accent6>
      <a:hlink>
        <a:srgbClr val="880D53"/>
      </a:hlink>
      <a:folHlink>
        <a:srgbClr val="F5E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TotalTime>
  <Words>283</Words>
  <Application>Microsoft Macintosh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 Sherman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tina</cp:lastModifiedBy>
  <cp:revision>152</cp:revision>
  <dcterms:created xsi:type="dcterms:W3CDTF">2014-12-01T19:32:04Z</dcterms:created>
  <dcterms:modified xsi:type="dcterms:W3CDTF">2015-02-02T16:52:11Z</dcterms:modified>
</cp:coreProperties>
</file>