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63" r:id="rId2"/>
    <p:sldId id="267" r:id="rId3"/>
    <p:sldId id="272" r:id="rId4"/>
    <p:sldId id="275" r:id="rId5"/>
    <p:sldId id="277" r:id="rId6"/>
    <p:sldId id="280" r:id="rId7"/>
    <p:sldId id="281" r:id="rId8"/>
    <p:sldId id="282" r:id="rId9"/>
    <p:sldId id="269" r:id="rId10"/>
    <p:sldId id="279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CA"/>
    <a:srgbClr val="F5E600"/>
    <a:srgbClr val="880D53"/>
    <a:srgbClr val="D12A2F"/>
    <a:srgbClr val="F9BE00"/>
    <a:srgbClr val="63A70A"/>
    <a:srgbClr val="95D600"/>
    <a:srgbClr val="40B4E5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91" autoAdjust="0"/>
  </p:normalViewPr>
  <p:slideViewPr>
    <p:cSldViewPr snapToGrid="0" snapToObjects="1">
      <p:cViewPr varScale="1">
        <p:scale>
          <a:sx n="78" d="100"/>
          <a:sy n="78" d="100"/>
        </p:scale>
        <p:origin x="-600" y="-112"/>
      </p:cViewPr>
      <p:guideLst>
        <p:guide orient="horz"/>
        <p:guide pos="14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D0769-A061-814B-83CD-83A1501EA2A6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7FE9-E40D-3345-B6EC-0342DB5F7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36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1201_commatters_ppt_tool_phase2_conce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141201_com_matters_model_graphic_audienc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1828800" cy="1828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 userDrawn="1"/>
        </p:nvSpPr>
        <p:spPr>
          <a:xfrm>
            <a:off x="3200400" y="914400"/>
            <a:ext cx="5486400" cy="5212080"/>
          </a:xfrm>
          <a:prstGeom prst="wedgeEllipseCallout">
            <a:avLst>
              <a:gd name="adj1" fmla="val 44154"/>
              <a:gd name="adj2" fmla="val 59233"/>
            </a:avLst>
          </a:prstGeom>
          <a:solidFill>
            <a:srgbClr val="D12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Georgia"/>
                <a:cs typeface="Georgia"/>
              </a:rPr>
              <a:t>Goals</a:t>
            </a:r>
            <a:endParaRPr lang="en-US" sz="5000" dirty="0"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654" y="6197247"/>
            <a:ext cx="2986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www.com-matters.org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 descr="141201_comnetwork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55450"/>
            <a:ext cx="1905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9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769"/>
            <a:ext cx="8229600" cy="1039091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45"/>
            <a:ext cx="8229600" cy="29396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BA20DB-79C9-284A-B064-C1082F9BAC35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71D99-9AFD-D847-8281-FF63260A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2752344"/>
            <a:ext cx="9144000" cy="3556000"/>
          </a:xfrm>
        </p:spPr>
        <p:txBody>
          <a:bodyPr/>
          <a:lstStyle>
            <a:lvl1pPr algn="ctr">
              <a:lnSpc>
                <a:spcPts val="6600"/>
              </a:lnSpc>
              <a:defRPr sz="5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03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968151" y="3010004"/>
            <a:ext cx="7317682" cy="2970540"/>
          </a:xfrm>
        </p:spPr>
        <p:txBody>
          <a:bodyPr/>
          <a:lstStyle>
            <a:lvl1pPr marL="0" algn="r">
              <a:lnSpc>
                <a:spcPts val="3000"/>
              </a:lnSpc>
              <a:spcAft>
                <a:spcPts val="1200"/>
              </a:spcAft>
              <a:buFontTx/>
              <a:buNone/>
              <a:defRPr sz="2300">
                <a:latin typeface="Georgia"/>
                <a:cs typeface="Georgia"/>
              </a:defRPr>
            </a:lvl1pPr>
            <a:lvl2pPr marL="0" algn="r">
              <a:buFontTx/>
              <a:buNone/>
              <a:defRPr sz="2000" b="1" i="0" cap="all"/>
            </a:lvl2pPr>
            <a:lvl3pPr marL="0" algn="r">
              <a:lnSpc>
                <a:spcPts val="2100"/>
              </a:lnSpc>
              <a:buFontTx/>
              <a:buNone/>
              <a:defRPr sz="2000" i="1"/>
            </a:lvl3pPr>
          </a:lstStyle>
          <a:p>
            <a:pPr lvl="0"/>
            <a:r>
              <a:rPr lang="en-US" dirty="0" smtClean="0"/>
              <a:t>Quote</a:t>
            </a:r>
          </a:p>
          <a:p>
            <a:pPr lvl="1"/>
            <a:r>
              <a:rPr lang="en-US" dirty="0" smtClean="0"/>
              <a:t>Quote Attribution 1</a:t>
            </a:r>
          </a:p>
          <a:p>
            <a:pPr lvl="2"/>
            <a:r>
              <a:rPr lang="en-US" dirty="0" smtClean="0"/>
              <a:t>Quote Attribution 2</a:t>
            </a:r>
          </a:p>
        </p:txBody>
      </p:sp>
      <p:sp>
        <p:nvSpPr>
          <p:cNvPr id="5" name="Oval Callout 4"/>
          <p:cNvSpPr/>
          <p:nvPr userDrawn="1"/>
        </p:nvSpPr>
        <p:spPr>
          <a:xfrm>
            <a:off x="968151" y="2552804"/>
            <a:ext cx="457200" cy="457200"/>
          </a:xfrm>
          <a:prstGeom prst="wedgeEllipseCallout">
            <a:avLst>
              <a:gd name="adj1" fmla="val -51535"/>
              <a:gd name="adj2" fmla="val 6542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" algn="ctr">
              <a:lnSpc>
                <a:spcPts val="8500"/>
              </a:lnSpc>
            </a:pPr>
            <a:r>
              <a:rPr lang="en-US" sz="5000" dirty="0" smtClean="0">
                <a:latin typeface="Georgia"/>
                <a:cs typeface="Georgia"/>
              </a:rPr>
              <a:t>“</a:t>
            </a:r>
            <a:endParaRPr lang="en-US" sz="5000" dirty="0">
              <a:latin typeface="Georgia"/>
              <a:cs typeface="Georgia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96011" y="2786345"/>
            <a:ext cx="65898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1219_commatters_ppt_tool_header_transparent_page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141222_bigbubble_white_strateg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982133" cy="9144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054298" y="6378110"/>
            <a:ext cx="1743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bg1"/>
                </a:solidFill>
              </a:rPr>
              <a:t>www.com-matters.org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14601"/>
            <a:ext cx="7677150" cy="3616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Number Big</a:t>
            </a:r>
          </a:p>
          <a:p>
            <a:pPr lvl="1"/>
            <a:r>
              <a:rPr lang="en-US" dirty="0" smtClean="0"/>
              <a:t>Description Small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346364"/>
            <a:ext cx="31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/>
                <a:cs typeface="Georgia"/>
              </a:rPr>
              <a:t>Goals</a:t>
            </a:r>
            <a:endParaRPr lang="en-US"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1650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1219_commatters_ppt_tool_header_transparent7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12264"/>
          </a:xfrm>
          <a:prstGeom prst="rect">
            <a:avLst/>
          </a:prstGeom>
        </p:spPr>
      </p:pic>
      <p:pic>
        <p:nvPicPr>
          <p:cNvPr id="7" name="Picture 6" descr="141222_bigbubble_strategy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982133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66654" y="6139522"/>
            <a:ext cx="2986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www.com-matters.org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054298" y="6378110"/>
            <a:ext cx="1743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tx1"/>
                </a:solidFill>
              </a:rPr>
              <a:t>www.com-matters.org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350297"/>
            <a:ext cx="8229600" cy="377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57200" y="346364"/>
            <a:ext cx="31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/>
                <a:cs typeface="Georgia"/>
              </a:rPr>
              <a:t>Goals</a:t>
            </a:r>
            <a:endParaRPr lang="en-US"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879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5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32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How do you </a:t>
            </a:r>
            <a:r>
              <a:rPr lang="en-US" sz="6000" b="1" dirty="0">
                <a:solidFill>
                  <a:srgbClr val="D12A2F"/>
                </a:solidFill>
              </a:rPr>
              <a:t>communicate</a:t>
            </a:r>
            <a:r>
              <a:rPr lang="en-US" sz="6000" dirty="0">
                <a:solidFill>
                  <a:srgbClr val="D12A2F"/>
                </a:solidFill>
              </a:rPr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your </a:t>
            </a:r>
            <a:r>
              <a:rPr lang="en-US" sz="6000" dirty="0"/>
              <a:t>goals internally? </a:t>
            </a:r>
          </a:p>
        </p:txBody>
      </p:sp>
    </p:spTree>
    <p:extLst>
      <p:ext uri="{BB962C8B-B14F-4D97-AF65-F5344CB8AC3E}">
        <p14:creationId xmlns:p14="http://schemas.microsoft.com/office/powerpoint/2010/main" val="3829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5388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How do you </a:t>
            </a:r>
            <a:r>
              <a:rPr lang="en-US" sz="6000" b="1" dirty="0" smtClean="0">
                <a:solidFill>
                  <a:schemeClr val="accent6"/>
                </a:solidFill>
              </a:rPr>
              <a:t>measure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your goals?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9791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84677" y="2829608"/>
            <a:ext cx="4603846" cy="332873"/>
          </a:xfrm>
          <a:prstGeom prst="rect">
            <a:avLst/>
          </a:prstGeom>
          <a:solidFill>
            <a:srgbClr val="F5E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8953" y="3214617"/>
            <a:ext cx="2094148" cy="332873"/>
          </a:xfrm>
          <a:prstGeom prst="rect">
            <a:avLst/>
          </a:prstGeom>
          <a:solidFill>
            <a:srgbClr val="F5E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6875"/>
            <a:ext cx="8229600" cy="2730958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6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/>
              <a:t>A goal statement should be simple and unambiguous. </a:t>
            </a:r>
            <a:endParaRPr lang="en-US" sz="2000" dirty="0" smtClean="0"/>
          </a:p>
          <a:p>
            <a:pPr marL="285750" indent="-285750">
              <a:lnSpc>
                <a:spcPts val="26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/>
              <a:t>Your goal should also be realistic and aligned with your available capacity, resources and time.</a:t>
            </a:r>
            <a:endParaRPr lang="en-US" sz="2000" dirty="0" smtClean="0"/>
          </a:p>
          <a:p>
            <a:pPr marL="285750" indent="-285750">
              <a:lnSpc>
                <a:spcPts val="26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/>
              <a:t>Think about the ultimate social change you are seeking and the ways that your communication activities will complement the programmatic work required to get you there.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2338925"/>
            <a:ext cx="822960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2200" dirty="0">
                <a:solidFill>
                  <a:prstClr val="black"/>
                </a:solidFill>
                <a:latin typeface="Georgia"/>
                <a:cs typeface="Georgia"/>
              </a:rPr>
              <a:t>The first step in any strategic communication effort is clearly defining your objective. Think of it as a destination, a specific spot on the map.</a:t>
            </a:r>
          </a:p>
        </p:txBody>
      </p:sp>
    </p:spTree>
    <p:extLst>
      <p:ext uri="{BB962C8B-B14F-4D97-AF65-F5344CB8AC3E}">
        <p14:creationId xmlns:p14="http://schemas.microsoft.com/office/powerpoint/2010/main" val="288322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2514600"/>
            <a:ext cx="6845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</a:t>
            </a:r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Rank of "build communication capacity of nonprofits" as a goal of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85827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73554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2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3000">
                <a:solidFill>
                  <a:srgbClr val="FFFFFF"/>
                </a:solidFill>
              </a:rPr>
              <a:t>Rank of "build public will" as a goal of communication.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2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73554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3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Rank of "influence policy and practice" as a goal of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361232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“In this day and age, often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communication </a:t>
            </a:r>
            <a:r>
              <a:rPr lang="en-US" i="1" dirty="0"/>
              <a:t>is</a:t>
            </a:r>
            <a:r>
              <a:rPr lang="en-US" dirty="0"/>
              <a:t> the work.”</a:t>
            </a:r>
            <a:endParaRPr lang="en-US" dirty="0" smtClean="0"/>
          </a:p>
          <a:p>
            <a:pPr lvl="1"/>
            <a:r>
              <a:rPr lang="en-US" dirty="0" smtClean="0"/>
              <a:t>Executive Leader</a:t>
            </a:r>
          </a:p>
          <a:p>
            <a:pPr lvl="2"/>
            <a:r>
              <a:rPr lang="en-US" dirty="0" smtClean="0"/>
              <a:t>Private </a:t>
            </a:r>
            <a:r>
              <a:rPr lang="en-US" dirty="0"/>
              <a:t>Foundation </a:t>
            </a:r>
          </a:p>
        </p:txBody>
      </p:sp>
    </p:spTree>
    <p:extLst>
      <p:ext uri="{BB962C8B-B14F-4D97-AF65-F5344CB8AC3E}">
        <p14:creationId xmlns:p14="http://schemas.microsoft.com/office/powerpoint/2010/main" val="412607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“Without communication we cannot advance our public policy objectives or raise the dollars we need. Communication is central to our strategy. It is a programmatic lever that we use early and often.”</a:t>
            </a:r>
            <a:endParaRPr lang="en-US" dirty="0" smtClean="0"/>
          </a:p>
          <a:p>
            <a:pPr lvl="1"/>
            <a:r>
              <a:rPr lang="en-US" dirty="0" smtClean="0"/>
              <a:t>Board member</a:t>
            </a:r>
          </a:p>
          <a:p>
            <a:pPr lvl="2"/>
            <a:r>
              <a:rPr lang="en-US" dirty="0" smtClean="0"/>
              <a:t>Nonprofit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4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“I’ve seen people who embrace communication but don't really get it. They want to make a snazzy </a:t>
            </a:r>
            <a:r>
              <a:rPr lang="en-US" dirty="0" smtClean="0"/>
              <a:t>video </a:t>
            </a:r>
            <a:r>
              <a:rPr lang="en-US" dirty="0"/>
              <a:t>but haven't really thought it through. Why?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the purpose? Who is the audience?”</a:t>
            </a:r>
            <a:endParaRPr lang="en-US" dirty="0" smtClean="0"/>
          </a:p>
          <a:p>
            <a:pPr lvl="1"/>
            <a:r>
              <a:rPr lang="en-US" dirty="0" smtClean="0"/>
              <a:t>Program leader</a:t>
            </a:r>
          </a:p>
          <a:p>
            <a:pPr lvl="2"/>
            <a:r>
              <a:rPr lang="en-US" dirty="0" smtClean="0"/>
              <a:t>Private Foundation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3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53887"/>
            <a:ext cx="9144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dirty="0"/>
              <a:t>How are your goals aligned with the </a:t>
            </a:r>
            <a:r>
              <a:rPr lang="en-US" sz="6000" b="1" dirty="0">
                <a:solidFill>
                  <a:schemeClr val="accent6"/>
                </a:solidFill>
              </a:rPr>
              <a:t>social change</a:t>
            </a:r>
            <a:r>
              <a:rPr lang="en-US" sz="6000" dirty="0"/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you </a:t>
            </a:r>
            <a:r>
              <a:rPr lang="en-US" sz="6000" dirty="0"/>
              <a:t>are seeking? </a:t>
            </a:r>
          </a:p>
        </p:txBody>
      </p:sp>
    </p:spTree>
    <p:extLst>
      <p:ext uri="{BB962C8B-B14F-4D97-AF65-F5344CB8AC3E}">
        <p14:creationId xmlns:p14="http://schemas.microsoft.com/office/powerpoint/2010/main" val="268198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munications Matters">
      <a:dk1>
        <a:srgbClr val="000000"/>
      </a:dk1>
      <a:lt1>
        <a:sysClr val="window" lastClr="FFFFFF"/>
      </a:lt1>
      <a:dk2>
        <a:srgbClr val="0082C9"/>
      </a:dk2>
      <a:lt2>
        <a:srgbClr val="FFFFFF"/>
      </a:lt2>
      <a:accent1>
        <a:srgbClr val="0082C9"/>
      </a:accent1>
      <a:accent2>
        <a:srgbClr val="40B4E5"/>
      </a:accent2>
      <a:accent3>
        <a:srgbClr val="95D600"/>
      </a:accent3>
      <a:accent4>
        <a:srgbClr val="63A70A"/>
      </a:accent4>
      <a:accent5>
        <a:srgbClr val="F9BE00"/>
      </a:accent5>
      <a:accent6>
        <a:srgbClr val="D12A2F"/>
      </a:accent6>
      <a:hlink>
        <a:srgbClr val="880D53"/>
      </a:hlink>
      <a:folHlink>
        <a:srgbClr val="F5E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220</Words>
  <Application>Microsoft Macintosh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 Sherman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tina</cp:lastModifiedBy>
  <cp:revision>134</cp:revision>
  <dcterms:created xsi:type="dcterms:W3CDTF">2014-12-01T19:32:04Z</dcterms:created>
  <dcterms:modified xsi:type="dcterms:W3CDTF">2015-02-02T16:56:12Z</dcterms:modified>
</cp:coreProperties>
</file>