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3"/>
  </p:handoutMasterIdLst>
  <p:sldIdLst>
    <p:sldId id="263" r:id="rId2"/>
    <p:sldId id="267" r:id="rId3"/>
    <p:sldId id="272" r:id="rId4"/>
    <p:sldId id="275" r:id="rId5"/>
    <p:sldId id="277" r:id="rId6"/>
    <p:sldId id="283" r:id="rId7"/>
    <p:sldId id="280" r:id="rId8"/>
    <p:sldId id="281" r:id="rId9"/>
    <p:sldId id="269" r:id="rId10"/>
    <p:sldId id="279" r:id="rId11"/>
    <p:sldId id="274"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2CA"/>
    <a:srgbClr val="F5E600"/>
    <a:srgbClr val="880D53"/>
    <a:srgbClr val="D12A2F"/>
    <a:srgbClr val="F9BE00"/>
    <a:srgbClr val="63A70A"/>
    <a:srgbClr val="95D600"/>
    <a:srgbClr val="40B4E5"/>
    <a:srgbClr val="02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94691" autoAdjust="0"/>
  </p:normalViewPr>
  <p:slideViewPr>
    <p:cSldViewPr snapToGrid="0" snapToObjects="1">
      <p:cViewPr varScale="1">
        <p:scale>
          <a:sx n="70" d="100"/>
          <a:sy n="70" d="100"/>
        </p:scale>
        <p:origin x="-760" y="-96"/>
      </p:cViewPr>
      <p:guideLst>
        <p:guide orient="horz"/>
        <p:guide pos="143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2D0769-A061-814B-83CD-83A1501EA2A6}" type="datetimeFigureOut">
              <a:rPr lang="en-US" smtClean="0"/>
              <a:t>2/2/15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5497FE9-E40D-3345-B6EC-0342DB5F7A36}" type="slidenum">
              <a:rPr lang="en-US" smtClean="0"/>
              <a:t>‹#›</a:t>
            </a:fld>
            <a:endParaRPr lang="en-US"/>
          </a:p>
        </p:txBody>
      </p:sp>
    </p:spTree>
    <p:extLst>
      <p:ext uri="{BB962C8B-B14F-4D97-AF65-F5344CB8AC3E}">
        <p14:creationId xmlns:p14="http://schemas.microsoft.com/office/powerpoint/2010/main" val="347843655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7" name="Picture 6" descr="141201_commatters_ppt_tool_phase2_concept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141201_com_matters_model_graphic_audience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5800" y="685800"/>
            <a:ext cx="1828800" cy="1828800"/>
          </a:xfrm>
          <a:prstGeom prst="rect">
            <a:avLst/>
          </a:prstGeom>
        </p:spPr>
      </p:pic>
      <p:sp>
        <p:nvSpPr>
          <p:cNvPr id="8" name="Rectangle 7"/>
          <p:cNvSpPr/>
          <p:nvPr userDrawn="1"/>
        </p:nvSpPr>
        <p:spPr>
          <a:xfrm>
            <a:off x="0" y="5029200"/>
            <a:ext cx="9144000" cy="18288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Callout 8"/>
          <p:cNvSpPr/>
          <p:nvPr userDrawn="1"/>
        </p:nvSpPr>
        <p:spPr>
          <a:xfrm>
            <a:off x="3200400" y="914400"/>
            <a:ext cx="5486400" cy="5212080"/>
          </a:xfrm>
          <a:prstGeom prst="wedgeEllipseCallout">
            <a:avLst>
              <a:gd name="adj1" fmla="val 44154"/>
              <a:gd name="adj2" fmla="val 59233"/>
            </a:avLst>
          </a:prstGeom>
          <a:solidFill>
            <a:srgbClr val="D12A2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5000" dirty="0" smtClean="0">
                <a:latin typeface="Georgia"/>
                <a:cs typeface="Georgia"/>
              </a:rPr>
              <a:t>Channels</a:t>
            </a:r>
            <a:endParaRPr lang="en-US" sz="5000" dirty="0">
              <a:latin typeface="Georgia"/>
              <a:cs typeface="Georgia"/>
            </a:endParaRPr>
          </a:p>
        </p:txBody>
      </p:sp>
      <p:sp>
        <p:nvSpPr>
          <p:cNvPr id="11" name="TextBox 10"/>
          <p:cNvSpPr txBox="1"/>
          <p:nvPr userDrawn="1"/>
        </p:nvSpPr>
        <p:spPr>
          <a:xfrm>
            <a:off x="666654" y="6197247"/>
            <a:ext cx="2986837" cy="246221"/>
          </a:xfrm>
          <a:prstGeom prst="rect">
            <a:avLst/>
          </a:prstGeom>
          <a:noFill/>
        </p:spPr>
        <p:txBody>
          <a:bodyPr wrap="square" rtlCol="0">
            <a:spAutoFit/>
          </a:bodyPr>
          <a:lstStyle/>
          <a:p>
            <a:r>
              <a:rPr lang="en-US" sz="1000" dirty="0" smtClean="0">
                <a:solidFill>
                  <a:schemeClr val="bg1"/>
                </a:solidFill>
              </a:rPr>
              <a:t>www.com-matters.org</a:t>
            </a:r>
            <a:endParaRPr lang="en-US" sz="1000" dirty="0">
              <a:solidFill>
                <a:schemeClr val="bg1"/>
              </a:solidFill>
            </a:endParaRPr>
          </a:p>
        </p:txBody>
      </p:sp>
      <p:pic>
        <p:nvPicPr>
          <p:cNvPr id="12" name="Picture 11" descr="141201_comnetwork_logo_white.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5800" y="5555450"/>
            <a:ext cx="1905000" cy="609600"/>
          </a:xfrm>
          <a:prstGeom prst="rect">
            <a:avLst/>
          </a:prstGeom>
        </p:spPr>
      </p:pic>
    </p:spTree>
    <p:extLst>
      <p:ext uri="{BB962C8B-B14F-4D97-AF65-F5344CB8AC3E}">
        <p14:creationId xmlns:p14="http://schemas.microsoft.com/office/powerpoint/2010/main" val="3071097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General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23769"/>
            <a:ext cx="8229600" cy="1039091"/>
          </a:xfrm>
          <a:prstGeom prst="rect">
            <a:avLst/>
          </a:prstGeom>
        </p:spPr>
        <p:txBody>
          <a:bodyPr anchor="b" anchorCtr="0"/>
          <a:lstStyle>
            <a:lvl1pPr algn="l">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3186545"/>
            <a:ext cx="8229600" cy="293961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5BA20DB-79C9-284A-B064-C1082F9BAC35}" type="datetimeFigureOut">
              <a:rPr lang="en-US" smtClean="0"/>
              <a:t>2/2/15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EC71D99-9AFD-D847-8281-FF63260A0DD3}" type="slidenum">
              <a:rPr lang="en-US" smtClean="0"/>
              <a:t>‹#›</a:t>
            </a:fld>
            <a:endParaRPr lang="en-US"/>
          </a:p>
        </p:txBody>
      </p:sp>
    </p:spTree>
    <p:extLst>
      <p:ext uri="{BB962C8B-B14F-4D97-AF65-F5344CB8AC3E}">
        <p14:creationId xmlns:p14="http://schemas.microsoft.com/office/powerpoint/2010/main" val="1635338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0" y="2752344"/>
            <a:ext cx="9144000" cy="3556000"/>
          </a:xfrm>
        </p:spPr>
        <p:txBody>
          <a:bodyPr/>
          <a:lstStyle>
            <a:lvl1pPr algn="ctr">
              <a:lnSpc>
                <a:spcPts val="6600"/>
              </a:lnSpc>
              <a:defRPr sz="5500"/>
            </a:lvl1pPr>
          </a:lstStyle>
          <a:p>
            <a:pPr lvl="0"/>
            <a:r>
              <a:rPr lang="en-US" dirty="0" smtClean="0"/>
              <a:t>Click to edit Master text styles</a:t>
            </a:r>
          </a:p>
        </p:txBody>
      </p:sp>
    </p:spTree>
    <p:extLst>
      <p:ext uri="{BB962C8B-B14F-4D97-AF65-F5344CB8AC3E}">
        <p14:creationId xmlns:p14="http://schemas.microsoft.com/office/powerpoint/2010/main" val="2934033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oices">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968151" y="3010004"/>
            <a:ext cx="7317682" cy="2970540"/>
          </a:xfrm>
        </p:spPr>
        <p:txBody>
          <a:bodyPr/>
          <a:lstStyle>
            <a:lvl1pPr marL="0" algn="r">
              <a:lnSpc>
                <a:spcPts val="3000"/>
              </a:lnSpc>
              <a:spcAft>
                <a:spcPts val="1200"/>
              </a:spcAft>
              <a:buFontTx/>
              <a:buNone/>
              <a:defRPr sz="2300">
                <a:latin typeface="Georgia"/>
                <a:cs typeface="Georgia"/>
              </a:defRPr>
            </a:lvl1pPr>
            <a:lvl2pPr marL="0" algn="r">
              <a:buFontTx/>
              <a:buNone/>
              <a:defRPr sz="2000" b="1" i="0" cap="all"/>
            </a:lvl2pPr>
            <a:lvl3pPr marL="0" algn="r">
              <a:lnSpc>
                <a:spcPts val="2100"/>
              </a:lnSpc>
              <a:buFontTx/>
              <a:buNone/>
              <a:defRPr sz="2000" i="1"/>
            </a:lvl3pPr>
          </a:lstStyle>
          <a:p>
            <a:pPr lvl="0"/>
            <a:r>
              <a:rPr lang="en-US" dirty="0" smtClean="0"/>
              <a:t>Quote</a:t>
            </a:r>
          </a:p>
          <a:p>
            <a:pPr lvl="1"/>
            <a:r>
              <a:rPr lang="en-US" dirty="0" smtClean="0"/>
              <a:t>Quote Attribution 1</a:t>
            </a:r>
          </a:p>
          <a:p>
            <a:pPr lvl="2"/>
            <a:r>
              <a:rPr lang="en-US" dirty="0" smtClean="0"/>
              <a:t>Quote Attribution 2</a:t>
            </a:r>
          </a:p>
        </p:txBody>
      </p:sp>
      <p:sp>
        <p:nvSpPr>
          <p:cNvPr id="5" name="Oval Callout 4"/>
          <p:cNvSpPr/>
          <p:nvPr userDrawn="1"/>
        </p:nvSpPr>
        <p:spPr>
          <a:xfrm>
            <a:off x="968151" y="2552804"/>
            <a:ext cx="457200" cy="457200"/>
          </a:xfrm>
          <a:prstGeom prst="wedgeEllipseCallout">
            <a:avLst>
              <a:gd name="adj1" fmla="val -51535"/>
              <a:gd name="adj2" fmla="val 6542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45720" rIns="91440" bIns="45720" numCol="1" spcCol="0" rtlCol="0" fromWordArt="0" anchor="ctr" anchorCtr="0" forceAA="0" compatLnSpc="1">
            <a:prstTxWarp prst="textNoShape">
              <a:avLst/>
            </a:prstTxWarp>
            <a:noAutofit/>
          </a:bodyPr>
          <a:lstStyle/>
          <a:p>
            <a:pPr marL="45720" algn="ctr">
              <a:lnSpc>
                <a:spcPts val="8500"/>
              </a:lnSpc>
            </a:pPr>
            <a:r>
              <a:rPr lang="en-US" sz="5000" dirty="0" smtClean="0">
                <a:latin typeface="Georgia"/>
                <a:cs typeface="Georgia"/>
              </a:rPr>
              <a:t>“</a:t>
            </a:r>
            <a:endParaRPr lang="en-US" sz="5000" dirty="0">
              <a:latin typeface="Georgia"/>
              <a:cs typeface="Georgia"/>
            </a:endParaRPr>
          </a:p>
        </p:txBody>
      </p:sp>
      <p:cxnSp>
        <p:nvCxnSpPr>
          <p:cNvPr id="6" name="Straight Connector 5"/>
          <p:cNvCxnSpPr/>
          <p:nvPr userDrawn="1"/>
        </p:nvCxnSpPr>
        <p:spPr>
          <a:xfrm>
            <a:off x="1696011" y="2786345"/>
            <a:ext cx="6589822" cy="0"/>
          </a:xfrm>
          <a:prstGeom prst="line">
            <a:avLst/>
          </a:prstGeom>
          <a:ln>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4997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y the Numbers">
    <p:spTree>
      <p:nvGrpSpPr>
        <p:cNvPr id="1" name=""/>
        <p:cNvGrpSpPr/>
        <p:nvPr/>
      </p:nvGrpSpPr>
      <p:grpSpPr>
        <a:xfrm>
          <a:off x="0" y="0"/>
          <a:ext cx="0" cy="0"/>
          <a:chOff x="0" y="0"/>
          <a:chExt cx="0" cy="0"/>
        </a:xfrm>
      </p:grpSpPr>
      <p:pic>
        <p:nvPicPr>
          <p:cNvPr id="5" name="Picture 4" descr="141219_commatters_ppt_tool_header_transparent_page8.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descr="141222_bigbubble_white_strategy.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971800" y="914400"/>
            <a:ext cx="982133" cy="914400"/>
          </a:xfrm>
          <a:prstGeom prst="rect">
            <a:avLst/>
          </a:prstGeom>
        </p:spPr>
      </p:pic>
      <p:sp>
        <p:nvSpPr>
          <p:cNvPr id="6" name="Rectangle 5"/>
          <p:cNvSpPr/>
          <p:nvPr userDrawn="1"/>
        </p:nvSpPr>
        <p:spPr>
          <a:xfrm>
            <a:off x="7054298" y="6378110"/>
            <a:ext cx="1743339" cy="246221"/>
          </a:xfrm>
          <a:prstGeom prst="rect">
            <a:avLst/>
          </a:prstGeom>
        </p:spPr>
        <p:txBody>
          <a:bodyPr wrap="square">
            <a:spAutoFit/>
          </a:bodyPr>
          <a:lstStyle/>
          <a:p>
            <a:pPr algn="r"/>
            <a:r>
              <a:rPr lang="en-US" sz="1000" dirty="0" err="1" smtClean="0">
                <a:solidFill>
                  <a:schemeClr val="bg1"/>
                </a:solidFill>
              </a:rPr>
              <a:t>www.com-matters.org</a:t>
            </a:r>
            <a:endParaRPr lang="en-US" sz="1000" dirty="0">
              <a:solidFill>
                <a:schemeClr val="bg1"/>
              </a:solidFill>
            </a:endParaRPr>
          </a:p>
        </p:txBody>
      </p:sp>
      <p:sp>
        <p:nvSpPr>
          <p:cNvPr id="7" name="Text Placeholder 6"/>
          <p:cNvSpPr>
            <a:spLocks noGrp="1"/>
          </p:cNvSpPr>
          <p:nvPr>
            <p:ph type="body" sz="quarter" idx="10" hasCustomPrompt="1"/>
          </p:nvPr>
        </p:nvSpPr>
        <p:spPr>
          <a:xfrm>
            <a:off x="685800" y="2514601"/>
            <a:ext cx="7677150" cy="3616036"/>
          </a:xfrm>
          <a:prstGeom prst="rect">
            <a:avLst/>
          </a:prstGeom>
        </p:spPr>
        <p:txBody>
          <a:bodyPr/>
          <a:lstStyle>
            <a:lvl1pPr marL="0" indent="0">
              <a:buFontTx/>
              <a:buNone/>
              <a:defRPr sz="6000">
                <a:solidFill>
                  <a:schemeClr val="bg1"/>
                </a:solidFill>
              </a:defRPr>
            </a:lvl1pPr>
            <a:lvl2pPr marL="0" indent="0">
              <a:buFontTx/>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Number Big</a:t>
            </a:r>
          </a:p>
          <a:p>
            <a:pPr lvl="1"/>
            <a:r>
              <a:rPr lang="en-US" dirty="0" smtClean="0"/>
              <a:t>Description Small</a:t>
            </a:r>
          </a:p>
        </p:txBody>
      </p:sp>
      <p:sp>
        <p:nvSpPr>
          <p:cNvPr id="8" name="TextBox 7"/>
          <p:cNvSpPr txBox="1"/>
          <p:nvPr userDrawn="1"/>
        </p:nvSpPr>
        <p:spPr>
          <a:xfrm>
            <a:off x="457200" y="346364"/>
            <a:ext cx="3196291" cy="553998"/>
          </a:xfrm>
          <a:prstGeom prst="rect">
            <a:avLst/>
          </a:prstGeom>
          <a:noFill/>
        </p:spPr>
        <p:txBody>
          <a:bodyPr wrap="square" rtlCol="0">
            <a:spAutoFit/>
          </a:bodyPr>
          <a:lstStyle/>
          <a:p>
            <a:pPr algn="ctr"/>
            <a:r>
              <a:rPr lang="en-US" sz="3000" dirty="0" smtClean="0">
                <a:solidFill>
                  <a:schemeClr val="bg1"/>
                </a:solidFill>
                <a:latin typeface="Georgia"/>
                <a:cs typeface="Georgia"/>
              </a:rPr>
              <a:t>Channels</a:t>
            </a:r>
            <a:endParaRPr lang="en-US" sz="3000" dirty="0">
              <a:solidFill>
                <a:schemeClr val="bg1"/>
              </a:solidFill>
              <a:latin typeface="Georgia"/>
              <a:cs typeface="Georgia"/>
            </a:endParaRPr>
          </a:p>
        </p:txBody>
      </p:sp>
    </p:spTree>
    <p:extLst>
      <p:ext uri="{BB962C8B-B14F-4D97-AF65-F5344CB8AC3E}">
        <p14:creationId xmlns:p14="http://schemas.microsoft.com/office/powerpoint/2010/main" val="2116507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8"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141219_commatters_ppt_tool_header_transparent7.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2112264"/>
          </a:xfrm>
          <a:prstGeom prst="rect">
            <a:avLst/>
          </a:prstGeom>
        </p:spPr>
      </p:pic>
      <p:pic>
        <p:nvPicPr>
          <p:cNvPr id="7" name="Picture 6" descr="141222_bigbubble_strategy.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971800" y="914400"/>
            <a:ext cx="982133" cy="914400"/>
          </a:xfrm>
          <a:prstGeom prst="rect">
            <a:avLst/>
          </a:prstGeom>
        </p:spPr>
      </p:pic>
      <p:sp>
        <p:nvSpPr>
          <p:cNvPr id="11" name="TextBox 10"/>
          <p:cNvSpPr txBox="1"/>
          <p:nvPr userDrawn="1"/>
        </p:nvSpPr>
        <p:spPr>
          <a:xfrm>
            <a:off x="666654" y="6139522"/>
            <a:ext cx="2986837" cy="276999"/>
          </a:xfrm>
          <a:prstGeom prst="rect">
            <a:avLst/>
          </a:prstGeom>
          <a:noFill/>
        </p:spPr>
        <p:txBody>
          <a:bodyPr wrap="square" rtlCol="0">
            <a:spAutoFit/>
          </a:bodyPr>
          <a:lstStyle/>
          <a:p>
            <a:r>
              <a:rPr lang="en-US" sz="1200" dirty="0" smtClean="0">
                <a:solidFill>
                  <a:schemeClr val="bg1"/>
                </a:solidFill>
              </a:rPr>
              <a:t>www.com-matters.org</a:t>
            </a:r>
            <a:endParaRPr lang="en-US" sz="1200" dirty="0">
              <a:solidFill>
                <a:schemeClr val="bg1"/>
              </a:solidFill>
            </a:endParaRPr>
          </a:p>
        </p:txBody>
      </p:sp>
      <p:sp>
        <p:nvSpPr>
          <p:cNvPr id="10" name="Rectangle 9"/>
          <p:cNvSpPr/>
          <p:nvPr userDrawn="1"/>
        </p:nvSpPr>
        <p:spPr>
          <a:xfrm>
            <a:off x="7054298" y="6378110"/>
            <a:ext cx="1743339" cy="246221"/>
          </a:xfrm>
          <a:prstGeom prst="rect">
            <a:avLst/>
          </a:prstGeom>
        </p:spPr>
        <p:txBody>
          <a:bodyPr wrap="square">
            <a:spAutoFit/>
          </a:bodyPr>
          <a:lstStyle/>
          <a:p>
            <a:pPr algn="r"/>
            <a:r>
              <a:rPr lang="en-US" sz="1000" dirty="0" err="1" smtClean="0">
                <a:solidFill>
                  <a:schemeClr val="tx1"/>
                </a:solidFill>
              </a:rPr>
              <a:t>www.com-matters.org</a:t>
            </a:r>
            <a:endParaRPr lang="en-US" sz="1000" dirty="0">
              <a:solidFill>
                <a:schemeClr val="tx1"/>
              </a:solidFill>
            </a:endParaRPr>
          </a:p>
        </p:txBody>
      </p:sp>
      <p:sp>
        <p:nvSpPr>
          <p:cNvPr id="5" name="Text Placeholder 4"/>
          <p:cNvSpPr>
            <a:spLocks noGrp="1"/>
          </p:cNvSpPr>
          <p:nvPr>
            <p:ph type="body" idx="1"/>
          </p:nvPr>
        </p:nvSpPr>
        <p:spPr>
          <a:xfrm>
            <a:off x="457200" y="2350297"/>
            <a:ext cx="8229600" cy="377586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extBox 1"/>
          <p:cNvSpPr txBox="1"/>
          <p:nvPr userDrawn="1"/>
        </p:nvSpPr>
        <p:spPr>
          <a:xfrm>
            <a:off x="457200" y="346364"/>
            <a:ext cx="3196291" cy="553998"/>
          </a:xfrm>
          <a:prstGeom prst="rect">
            <a:avLst/>
          </a:prstGeom>
          <a:noFill/>
        </p:spPr>
        <p:txBody>
          <a:bodyPr wrap="square" rtlCol="0">
            <a:spAutoFit/>
          </a:bodyPr>
          <a:lstStyle/>
          <a:p>
            <a:pPr algn="ctr"/>
            <a:r>
              <a:rPr lang="en-US" sz="3000" dirty="0" smtClean="0">
                <a:solidFill>
                  <a:schemeClr val="bg1"/>
                </a:solidFill>
                <a:latin typeface="Georgia"/>
                <a:cs typeface="Georgia"/>
              </a:rPr>
              <a:t>Channels</a:t>
            </a:r>
            <a:endParaRPr lang="en-US" sz="3000" dirty="0">
              <a:solidFill>
                <a:schemeClr val="bg1"/>
              </a:solidFill>
              <a:latin typeface="Georgia"/>
              <a:cs typeface="Georgia"/>
            </a:endParaRPr>
          </a:p>
        </p:txBody>
      </p:sp>
    </p:spTree>
    <p:extLst>
      <p:ext uri="{BB962C8B-B14F-4D97-AF65-F5344CB8AC3E}">
        <p14:creationId xmlns:p14="http://schemas.microsoft.com/office/powerpoint/2010/main" val="4287938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Lst>
  <p:txStyles>
    <p:titleStyle>
      <a:lvl1pPr algn="ctr" defTabSz="457200" rtl="0" eaLnBrk="1" latinLnBrk="0" hangingPunct="1">
        <a:spcBef>
          <a:spcPct val="0"/>
        </a:spcBef>
        <a:buNone/>
        <a:defRPr sz="3500" kern="1200">
          <a:solidFill>
            <a:srgbClr val="FFFFFF"/>
          </a:solidFill>
          <a:latin typeface="Georgia"/>
          <a:ea typeface="+mj-ea"/>
          <a:cs typeface="Georgia"/>
        </a:defRPr>
      </a:lvl1pPr>
    </p:titleStyle>
    <p:bodyStyle>
      <a:lvl1pPr marL="0" indent="0" algn="l" defTabSz="457200" rtl="0" eaLnBrk="1" latinLnBrk="0" hangingPunct="1">
        <a:spcBef>
          <a:spcPct val="20000"/>
        </a:spcBef>
        <a:buFontTx/>
        <a:buNone/>
        <a:defRPr sz="3000" kern="1200">
          <a:solidFill>
            <a:schemeClr val="tx1"/>
          </a:solidFill>
          <a:latin typeface="+mn-lt"/>
          <a:ea typeface="+mn-ea"/>
          <a:cs typeface="+mn-cs"/>
        </a:defRPr>
      </a:lvl1pPr>
      <a:lvl2pPr marL="457200" indent="0" algn="l" defTabSz="457200" rtl="0" eaLnBrk="1" latinLnBrk="0" hangingPunct="1">
        <a:spcBef>
          <a:spcPct val="20000"/>
        </a:spcBef>
        <a:buFontTx/>
        <a:buNone/>
        <a:defRPr sz="3000" kern="1200" baseline="0">
          <a:solidFill>
            <a:schemeClr val="tx1"/>
          </a:solidFill>
          <a:latin typeface="+mn-lt"/>
          <a:ea typeface="+mn-ea"/>
          <a:cs typeface="+mn-cs"/>
        </a:defRPr>
      </a:lvl2pPr>
      <a:lvl3pPr marL="914400" indent="0" algn="l" defTabSz="457200" rtl="0" eaLnBrk="1" latinLnBrk="0" hangingPunct="1">
        <a:spcBef>
          <a:spcPct val="20000"/>
        </a:spcBef>
        <a:buFontTx/>
        <a:buNone/>
        <a:defRPr sz="3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3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3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4327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r>
              <a:rPr lang="en-US" sz="6000" dirty="0" smtClean="0"/>
              <a:t>What is your </a:t>
            </a:r>
            <a:br>
              <a:rPr lang="en-US" sz="6000" dirty="0" smtClean="0"/>
            </a:br>
            <a:r>
              <a:rPr lang="en-US" sz="6000" b="1" dirty="0" smtClean="0">
                <a:solidFill>
                  <a:schemeClr val="accent6"/>
                </a:solidFill>
              </a:rPr>
              <a:t>social media</a:t>
            </a:r>
            <a:r>
              <a:rPr lang="en-US" sz="6000" dirty="0" smtClean="0"/>
              <a:t/>
            </a:r>
            <a:br>
              <a:rPr lang="en-US" sz="6000" dirty="0" smtClean="0"/>
            </a:br>
            <a:r>
              <a:rPr lang="en-US" sz="6000" dirty="0" smtClean="0"/>
              <a:t>strategy?</a:t>
            </a:r>
            <a:endParaRPr lang="en-US" sz="6000" dirty="0"/>
          </a:p>
        </p:txBody>
      </p:sp>
    </p:spTree>
    <p:extLst>
      <p:ext uri="{BB962C8B-B14F-4D97-AF65-F5344CB8AC3E}">
        <p14:creationId xmlns:p14="http://schemas.microsoft.com/office/powerpoint/2010/main" val="38294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53887"/>
            <a:ext cx="9144000" cy="2862322"/>
          </a:xfrm>
          <a:prstGeom prst="rect">
            <a:avLst/>
          </a:prstGeom>
          <a:noFill/>
        </p:spPr>
        <p:txBody>
          <a:bodyPr wrap="square" rtlCol="0">
            <a:spAutoFit/>
          </a:bodyPr>
          <a:lstStyle/>
          <a:p>
            <a:pPr algn="ctr"/>
            <a:r>
              <a:rPr lang="en-US" sz="6000" dirty="0" smtClean="0"/>
              <a:t>How do you </a:t>
            </a:r>
            <a:r>
              <a:rPr lang="en-US" sz="6000" b="1" dirty="0" smtClean="0">
                <a:solidFill>
                  <a:schemeClr val="accent6"/>
                </a:solidFill>
              </a:rPr>
              <a:t>control</a:t>
            </a:r>
            <a:r>
              <a:rPr lang="en-US" sz="6000" dirty="0" smtClean="0"/>
              <a:t> </a:t>
            </a:r>
            <a:br>
              <a:rPr lang="en-US" sz="6000" dirty="0" smtClean="0"/>
            </a:br>
            <a:r>
              <a:rPr lang="en-US" sz="6000" dirty="0" smtClean="0"/>
              <a:t>your message in </a:t>
            </a:r>
            <a:br>
              <a:rPr lang="en-US" sz="6000" dirty="0" smtClean="0"/>
            </a:br>
            <a:r>
              <a:rPr lang="en-US" sz="6000" dirty="0" smtClean="0"/>
              <a:t>different channels?</a:t>
            </a:r>
            <a:endParaRPr lang="en-US" sz="6000" dirty="0"/>
          </a:p>
        </p:txBody>
      </p:sp>
    </p:spTree>
    <p:extLst>
      <p:ext uri="{BB962C8B-B14F-4D97-AF65-F5344CB8AC3E}">
        <p14:creationId xmlns:p14="http://schemas.microsoft.com/office/powerpoint/2010/main" val="139791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887486" y="2442694"/>
            <a:ext cx="5342561" cy="332873"/>
          </a:xfrm>
          <a:prstGeom prst="rect">
            <a:avLst/>
          </a:prstGeom>
          <a:solidFill>
            <a:srgbClr val="F5E6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 name="Rectangle 9"/>
          <p:cNvSpPr/>
          <p:nvPr/>
        </p:nvSpPr>
        <p:spPr>
          <a:xfrm>
            <a:off x="528953" y="2829608"/>
            <a:ext cx="1020908" cy="332873"/>
          </a:xfrm>
          <a:prstGeom prst="rect">
            <a:avLst/>
          </a:prstGeom>
          <a:solidFill>
            <a:srgbClr val="F5E600"/>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 name="Content Placeholder 2"/>
          <p:cNvSpPr>
            <a:spLocks noGrp="1"/>
          </p:cNvSpPr>
          <p:nvPr>
            <p:ph idx="1"/>
          </p:nvPr>
        </p:nvSpPr>
        <p:spPr>
          <a:xfrm>
            <a:off x="457200" y="3786875"/>
            <a:ext cx="8229600" cy="2730958"/>
          </a:xfrm>
        </p:spPr>
        <p:txBody>
          <a:bodyPr>
            <a:normAutofit/>
          </a:bodyPr>
          <a:lstStyle/>
          <a:p>
            <a:pPr marL="285750" indent="-285750">
              <a:lnSpc>
                <a:spcPts val="2600"/>
              </a:lnSpc>
              <a:spcAft>
                <a:spcPts val="1800"/>
              </a:spcAft>
              <a:buFont typeface="Wingdings" charset="2"/>
              <a:buChar char="§"/>
            </a:pPr>
            <a:r>
              <a:rPr lang="en-US" sz="2000" dirty="0"/>
              <a:t>Earned media: Can you control how (or if) the story will be reported? </a:t>
            </a:r>
            <a:endParaRPr lang="en-US" sz="2000" dirty="0" smtClean="0"/>
          </a:p>
          <a:p>
            <a:pPr marL="285750" indent="-285750">
              <a:lnSpc>
                <a:spcPts val="2600"/>
              </a:lnSpc>
              <a:spcAft>
                <a:spcPts val="1800"/>
              </a:spcAft>
              <a:buFont typeface="Wingdings" charset="2"/>
              <a:buChar char="§"/>
            </a:pPr>
            <a:r>
              <a:rPr lang="en-US" sz="2000" dirty="0"/>
              <a:t>Paid media: Will it </a:t>
            </a:r>
            <a:r>
              <a:rPr lang="en-US" sz="2000" smtClean="0"/>
              <a:t>have the </a:t>
            </a:r>
            <a:r>
              <a:rPr lang="en-US" sz="2000" dirty="0"/>
              <a:t>resonance and influence you need to best advance your goal?</a:t>
            </a:r>
            <a:endParaRPr lang="en-US" sz="2000" dirty="0" smtClean="0"/>
          </a:p>
          <a:p>
            <a:pPr marL="285750" indent="-285750">
              <a:lnSpc>
                <a:spcPts val="2600"/>
              </a:lnSpc>
              <a:spcAft>
                <a:spcPts val="1800"/>
              </a:spcAft>
              <a:buFont typeface="Wingdings" charset="2"/>
              <a:buChar char="§"/>
            </a:pPr>
            <a:r>
              <a:rPr lang="en-US" sz="2000" dirty="0"/>
              <a:t>Owned media: The price tag might be more appealing, but will these channels help you reach the decision makers you’ve identified as your key audience?</a:t>
            </a:r>
            <a:endParaRPr lang="en-US" sz="2000" dirty="0" smtClean="0"/>
          </a:p>
        </p:txBody>
      </p:sp>
      <p:sp>
        <p:nvSpPr>
          <p:cNvPr id="4" name="TextBox 3"/>
          <p:cNvSpPr txBox="1"/>
          <p:nvPr/>
        </p:nvSpPr>
        <p:spPr>
          <a:xfrm>
            <a:off x="457200" y="2338925"/>
            <a:ext cx="8229600" cy="1238801"/>
          </a:xfrm>
          <a:prstGeom prst="rect">
            <a:avLst/>
          </a:prstGeom>
          <a:noFill/>
        </p:spPr>
        <p:txBody>
          <a:bodyPr wrap="square" rtlCol="0">
            <a:spAutoFit/>
          </a:bodyPr>
          <a:lstStyle/>
          <a:p>
            <a:pPr lvl="0">
              <a:lnSpc>
                <a:spcPts val="3000"/>
              </a:lnSpc>
              <a:spcBef>
                <a:spcPct val="20000"/>
              </a:spcBef>
              <a:spcAft>
                <a:spcPts val="1200"/>
              </a:spcAft>
            </a:pPr>
            <a:r>
              <a:rPr lang="en-US" sz="2200" dirty="0">
                <a:solidFill>
                  <a:prstClr val="black"/>
                </a:solidFill>
                <a:latin typeface="Georgia"/>
                <a:cs typeface="Georgia"/>
              </a:rPr>
              <a:t>Your likelihood for success increases when you chose the right channel to deliver your message. Consider how you want your audience to receive and engage your communication.</a:t>
            </a:r>
          </a:p>
        </p:txBody>
      </p:sp>
    </p:spTree>
    <p:extLst>
      <p:ext uri="{BB962C8B-B14F-4D97-AF65-F5344CB8AC3E}">
        <p14:creationId xmlns:p14="http://schemas.microsoft.com/office/powerpoint/2010/main" val="28832249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799" y="2514600"/>
            <a:ext cx="6845663" cy="1938992"/>
          </a:xfrm>
          <a:prstGeom prst="rect">
            <a:avLst/>
          </a:prstGeom>
          <a:noFill/>
        </p:spPr>
        <p:txBody>
          <a:bodyPr wrap="square" rtlCol="0">
            <a:spAutoFit/>
          </a:bodyPr>
          <a:lstStyle/>
          <a:p>
            <a:r>
              <a:rPr lang="en-US" sz="6000" dirty="0" smtClean="0">
                <a:solidFill>
                  <a:schemeClr val="bg1"/>
                </a:solidFill>
              </a:rPr>
              <a:t>87%</a:t>
            </a:r>
            <a:endParaRPr lang="en-US" sz="3000" dirty="0" smtClean="0">
              <a:solidFill>
                <a:schemeClr val="bg1"/>
              </a:solidFill>
            </a:endParaRPr>
          </a:p>
          <a:p>
            <a:r>
              <a:rPr lang="en-US" sz="3000" dirty="0">
                <a:solidFill>
                  <a:schemeClr val="bg1"/>
                </a:solidFill>
              </a:rPr>
              <a:t>Percentage of American adults who use the internet.</a:t>
            </a:r>
          </a:p>
        </p:txBody>
      </p:sp>
    </p:spTree>
    <p:extLst>
      <p:ext uri="{BB962C8B-B14F-4D97-AF65-F5344CB8AC3E}">
        <p14:creationId xmlns:p14="http://schemas.microsoft.com/office/powerpoint/2010/main" val="2858279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514600"/>
            <a:ext cx="7355435" cy="2123658"/>
          </a:xfrm>
          <a:prstGeom prst="rect">
            <a:avLst/>
          </a:prstGeom>
          <a:noFill/>
        </p:spPr>
        <p:txBody>
          <a:bodyPr wrap="square" rtlCol="0">
            <a:spAutoFit/>
          </a:bodyPr>
          <a:lstStyle/>
          <a:p>
            <a:r>
              <a:rPr lang="en-US" sz="6000" dirty="0" smtClean="0">
                <a:solidFill>
                  <a:srgbClr val="FFFFFF"/>
                </a:solidFill>
              </a:rPr>
              <a:t>90%</a:t>
            </a:r>
          </a:p>
          <a:p>
            <a:endParaRPr lang="en-US" sz="1200" dirty="0" smtClean="0">
              <a:solidFill>
                <a:srgbClr val="FFFFFF"/>
              </a:solidFill>
            </a:endParaRPr>
          </a:p>
          <a:p>
            <a:r>
              <a:rPr lang="en-US" sz="3000" dirty="0">
                <a:solidFill>
                  <a:srgbClr val="FFFFFF"/>
                </a:solidFill>
              </a:rPr>
              <a:t>Percentage of American adults who have a cell phone. 58% have a smart phone.</a:t>
            </a:r>
          </a:p>
        </p:txBody>
      </p:sp>
    </p:spTree>
    <p:extLst>
      <p:ext uri="{BB962C8B-B14F-4D97-AF65-F5344CB8AC3E}">
        <p14:creationId xmlns:p14="http://schemas.microsoft.com/office/powerpoint/2010/main" val="316842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514600"/>
            <a:ext cx="7355435" cy="2123658"/>
          </a:xfrm>
          <a:prstGeom prst="rect">
            <a:avLst/>
          </a:prstGeom>
          <a:noFill/>
        </p:spPr>
        <p:txBody>
          <a:bodyPr wrap="square" rtlCol="0">
            <a:spAutoFit/>
          </a:bodyPr>
          <a:lstStyle/>
          <a:p>
            <a:r>
              <a:rPr lang="en-US" sz="6000" dirty="0" smtClean="0">
                <a:solidFill>
                  <a:srgbClr val="FFFFFF"/>
                </a:solidFill>
              </a:rPr>
              <a:t>74%</a:t>
            </a:r>
          </a:p>
          <a:p>
            <a:endParaRPr lang="en-US" sz="1200" dirty="0" smtClean="0">
              <a:solidFill>
                <a:srgbClr val="FFFFFF"/>
              </a:solidFill>
            </a:endParaRPr>
          </a:p>
          <a:p>
            <a:r>
              <a:rPr lang="en-US" sz="3000" dirty="0">
                <a:solidFill>
                  <a:srgbClr val="FFFFFF"/>
                </a:solidFill>
              </a:rPr>
              <a:t>Percentage of internet users </a:t>
            </a:r>
            <a:r>
              <a:rPr lang="en-US" sz="3000" dirty="0" smtClean="0">
                <a:solidFill>
                  <a:srgbClr val="FFFFFF"/>
                </a:solidFill>
              </a:rPr>
              <a:t/>
            </a:r>
            <a:br>
              <a:rPr lang="en-US" sz="3000" dirty="0" smtClean="0">
                <a:solidFill>
                  <a:srgbClr val="FFFFFF"/>
                </a:solidFill>
              </a:rPr>
            </a:br>
            <a:r>
              <a:rPr lang="en-US" sz="3000" dirty="0" smtClean="0">
                <a:solidFill>
                  <a:srgbClr val="FFFFFF"/>
                </a:solidFill>
              </a:rPr>
              <a:t>who </a:t>
            </a:r>
            <a:r>
              <a:rPr lang="en-US" sz="3000" dirty="0">
                <a:solidFill>
                  <a:srgbClr val="FFFFFF"/>
                </a:solidFill>
              </a:rPr>
              <a:t>use social networks. </a:t>
            </a:r>
          </a:p>
        </p:txBody>
      </p:sp>
    </p:spTree>
    <p:extLst>
      <p:ext uri="{BB962C8B-B14F-4D97-AF65-F5344CB8AC3E}">
        <p14:creationId xmlns:p14="http://schemas.microsoft.com/office/powerpoint/2010/main" val="361232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0" y="2514600"/>
            <a:ext cx="7355435" cy="2123658"/>
          </a:xfrm>
          <a:prstGeom prst="rect">
            <a:avLst/>
          </a:prstGeom>
          <a:noFill/>
        </p:spPr>
        <p:txBody>
          <a:bodyPr wrap="square" rtlCol="0">
            <a:spAutoFit/>
          </a:bodyPr>
          <a:lstStyle/>
          <a:p>
            <a:r>
              <a:rPr lang="en-US" sz="6000" dirty="0" smtClean="0">
                <a:solidFill>
                  <a:srgbClr val="FFFFFF"/>
                </a:solidFill>
              </a:rPr>
              <a:t>7th</a:t>
            </a:r>
          </a:p>
          <a:p>
            <a:endParaRPr lang="en-US" sz="1200" dirty="0" smtClean="0">
              <a:solidFill>
                <a:srgbClr val="FFFFFF"/>
              </a:solidFill>
            </a:endParaRPr>
          </a:p>
          <a:p>
            <a:r>
              <a:rPr lang="en-US" sz="3000" dirty="0">
                <a:solidFill>
                  <a:srgbClr val="FFFFFF"/>
                </a:solidFill>
              </a:rPr>
              <a:t>The rank of annual reports as a source of information by engaged Americans.</a:t>
            </a:r>
          </a:p>
        </p:txBody>
      </p:sp>
    </p:spTree>
    <p:extLst>
      <p:ext uri="{BB962C8B-B14F-4D97-AF65-F5344CB8AC3E}">
        <p14:creationId xmlns:p14="http://schemas.microsoft.com/office/powerpoint/2010/main" val="3625694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“Every year our board asks us why we aren't in NYT or WSJ. The answer to that is easy. We work on systems change! There's nothing sexy about changing systems. The story is in the work our grantees do.”</a:t>
            </a:r>
            <a:endParaRPr lang="en-US" dirty="0" smtClean="0"/>
          </a:p>
          <a:p>
            <a:pPr lvl="1"/>
            <a:r>
              <a:rPr lang="en-US" dirty="0" smtClean="0"/>
              <a:t>communication Leader</a:t>
            </a:r>
          </a:p>
          <a:p>
            <a:pPr lvl="2"/>
            <a:r>
              <a:rPr lang="en-US" dirty="0" smtClean="0"/>
              <a:t>Private </a:t>
            </a:r>
            <a:r>
              <a:rPr lang="en-US" dirty="0"/>
              <a:t>Foundation </a:t>
            </a:r>
          </a:p>
        </p:txBody>
      </p:sp>
    </p:spTree>
    <p:extLst>
      <p:ext uri="{BB962C8B-B14F-4D97-AF65-F5344CB8AC3E}">
        <p14:creationId xmlns:p14="http://schemas.microsoft.com/office/powerpoint/2010/main" val="4126070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US" dirty="0"/>
              <a:t>“I care more about the content and strategy of communication than the tools. I'm passionate about seeing the communication field in philanthropy move away from a fascination with the tools.”</a:t>
            </a:r>
            <a:endParaRPr lang="en-US" dirty="0" smtClean="0"/>
          </a:p>
          <a:p>
            <a:pPr lvl="1"/>
            <a:r>
              <a:rPr lang="en-US" dirty="0" smtClean="0"/>
              <a:t>Communication Leader</a:t>
            </a:r>
          </a:p>
          <a:p>
            <a:pPr lvl="2"/>
            <a:r>
              <a:rPr lang="en-US" dirty="0" smtClean="0"/>
              <a:t>Private </a:t>
            </a:r>
            <a:r>
              <a:rPr lang="en-US" dirty="0"/>
              <a:t>Foundation </a:t>
            </a:r>
          </a:p>
        </p:txBody>
      </p:sp>
    </p:spTree>
    <p:extLst>
      <p:ext uri="{BB962C8B-B14F-4D97-AF65-F5344CB8AC3E}">
        <p14:creationId xmlns:p14="http://schemas.microsoft.com/office/powerpoint/2010/main" val="3204240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2753887"/>
            <a:ext cx="9144000" cy="2644314"/>
          </a:xfrm>
          <a:prstGeom prst="rect">
            <a:avLst/>
          </a:prstGeom>
          <a:noFill/>
        </p:spPr>
        <p:txBody>
          <a:bodyPr wrap="square" rtlCol="0">
            <a:spAutoFit/>
          </a:bodyPr>
          <a:lstStyle/>
          <a:p>
            <a:pPr algn="ctr">
              <a:lnSpc>
                <a:spcPts val="6600"/>
              </a:lnSpc>
            </a:pPr>
            <a:r>
              <a:rPr lang="en-US" sz="6000" dirty="0" smtClean="0"/>
              <a:t>How do you </a:t>
            </a:r>
            <a:r>
              <a:rPr lang="en-US" sz="6000" b="1" dirty="0" smtClean="0">
                <a:solidFill>
                  <a:schemeClr val="accent6"/>
                </a:solidFill>
              </a:rPr>
              <a:t>choose</a:t>
            </a:r>
            <a:r>
              <a:rPr lang="en-US" sz="6000" dirty="0" smtClean="0"/>
              <a:t> </a:t>
            </a:r>
          </a:p>
          <a:p>
            <a:pPr algn="ctr">
              <a:lnSpc>
                <a:spcPts val="6600"/>
              </a:lnSpc>
            </a:pPr>
            <a:r>
              <a:rPr lang="en-US" sz="6000" dirty="0" smtClean="0"/>
              <a:t>your communication channels?</a:t>
            </a:r>
            <a:endParaRPr lang="en-US" sz="6000" dirty="0"/>
          </a:p>
        </p:txBody>
      </p:sp>
    </p:spTree>
    <p:extLst>
      <p:ext uri="{BB962C8B-B14F-4D97-AF65-F5344CB8AC3E}">
        <p14:creationId xmlns:p14="http://schemas.microsoft.com/office/powerpoint/2010/main" val="268198370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ommunications Matters">
      <a:dk1>
        <a:srgbClr val="000000"/>
      </a:dk1>
      <a:lt1>
        <a:sysClr val="window" lastClr="FFFFFF"/>
      </a:lt1>
      <a:dk2>
        <a:srgbClr val="0082C9"/>
      </a:dk2>
      <a:lt2>
        <a:srgbClr val="FFFFFF"/>
      </a:lt2>
      <a:accent1>
        <a:srgbClr val="0082C9"/>
      </a:accent1>
      <a:accent2>
        <a:srgbClr val="40B4E5"/>
      </a:accent2>
      <a:accent3>
        <a:srgbClr val="95D600"/>
      </a:accent3>
      <a:accent4>
        <a:srgbClr val="63A70A"/>
      </a:accent4>
      <a:accent5>
        <a:srgbClr val="F9BE00"/>
      </a:accent5>
      <a:accent6>
        <a:srgbClr val="D12A2F"/>
      </a:accent6>
      <a:hlink>
        <a:srgbClr val="880D53"/>
      </a:hlink>
      <a:folHlink>
        <a:srgbClr val="F5E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296</TotalTime>
  <Words>246</Words>
  <Application>Microsoft Macintosh PowerPoint</Application>
  <PresentationFormat>On-screen Show (4:3)</PresentationFormat>
  <Paragraphs>25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 Sherman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Jenny</dc:creator>
  <cp:lastModifiedBy>tina</cp:lastModifiedBy>
  <cp:revision>118</cp:revision>
  <dcterms:created xsi:type="dcterms:W3CDTF">2014-12-01T19:32:04Z</dcterms:created>
  <dcterms:modified xsi:type="dcterms:W3CDTF">2015-02-02T16:52:18Z</dcterms:modified>
</cp:coreProperties>
</file>