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3"/>
  </p:handoutMasterIdLst>
  <p:sldIdLst>
    <p:sldId id="263" r:id="rId2"/>
    <p:sldId id="267" r:id="rId3"/>
    <p:sldId id="272" r:id="rId4"/>
    <p:sldId id="275" r:id="rId5"/>
    <p:sldId id="277" r:id="rId6"/>
    <p:sldId id="280" r:id="rId7"/>
    <p:sldId id="281" r:id="rId8"/>
    <p:sldId id="282" r:id="rId9"/>
    <p:sldId id="269" r:id="rId10"/>
    <p:sldId id="279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CA"/>
    <a:srgbClr val="F5E600"/>
    <a:srgbClr val="880D53"/>
    <a:srgbClr val="D12A2F"/>
    <a:srgbClr val="F9BE00"/>
    <a:srgbClr val="63A70A"/>
    <a:srgbClr val="95D600"/>
    <a:srgbClr val="40B4E5"/>
    <a:srgbClr val="0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 autoAdjust="0"/>
    <p:restoredTop sz="94691" autoAdjust="0"/>
  </p:normalViewPr>
  <p:slideViewPr>
    <p:cSldViewPr snapToGrid="0" snapToObjects="1">
      <p:cViewPr varScale="1">
        <p:scale>
          <a:sx n="70" d="100"/>
          <a:sy n="70" d="100"/>
        </p:scale>
        <p:origin x="-800" y="-96"/>
      </p:cViewPr>
      <p:guideLst>
        <p:guide orient="horz"/>
        <p:guide pos="14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D0769-A061-814B-83CD-83A1501EA2A6}" type="datetimeFigureOut">
              <a:rPr lang="en-US" smtClean="0"/>
              <a:t>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7FE9-E40D-3345-B6EC-0342DB5F7A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36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41201_commatters_ppt_tool_phase2_concept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141201_com_matters_model_graphic_audienc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1828800" cy="18288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5029200"/>
            <a:ext cx="9144000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Callout 8"/>
          <p:cNvSpPr/>
          <p:nvPr userDrawn="1"/>
        </p:nvSpPr>
        <p:spPr>
          <a:xfrm>
            <a:off x="3200400" y="914400"/>
            <a:ext cx="5486400" cy="5212080"/>
          </a:xfrm>
          <a:prstGeom prst="wedgeEllipseCallout">
            <a:avLst>
              <a:gd name="adj1" fmla="val 44154"/>
              <a:gd name="adj2" fmla="val 59233"/>
            </a:avLst>
          </a:prstGeom>
          <a:solidFill>
            <a:srgbClr val="D12A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 smtClean="0">
                <a:latin typeface="Georgia"/>
                <a:cs typeface="Georgia"/>
              </a:rPr>
              <a:t>Audiences</a:t>
            </a:r>
            <a:endParaRPr lang="en-US" sz="5000" dirty="0">
              <a:latin typeface="Georgia"/>
              <a:cs typeface="Georgia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66654" y="6197247"/>
            <a:ext cx="29868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www.com-matters.org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12" name="Picture 11" descr="141201_comnetwork_logo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555450"/>
            <a:ext cx="1905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09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3769"/>
            <a:ext cx="8229600" cy="1039091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86545"/>
            <a:ext cx="8229600" cy="29396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BA20DB-79C9-284A-B064-C1082F9BAC35}" type="datetimeFigureOut">
              <a:rPr lang="en-US" smtClean="0"/>
              <a:t>2/2/15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C71D99-9AFD-D847-8281-FF63260A0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3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0" y="2752344"/>
            <a:ext cx="9144000" cy="3556000"/>
          </a:xfrm>
        </p:spPr>
        <p:txBody>
          <a:bodyPr/>
          <a:lstStyle>
            <a:lvl1pPr algn="ctr">
              <a:lnSpc>
                <a:spcPts val="6600"/>
              </a:lnSpc>
              <a:defRPr sz="55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03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968151" y="3010004"/>
            <a:ext cx="7317682" cy="2970540"/>
          </a:xfrm>
        </p:spPr>
        <p:txBody>
          <a:bodyPr/>
          <a:lstStyle>
            <a:lvl1pPr marL="0" algn="r">
              <a:lnSpc>
                <a:spcPts val="3000"/>
              </a:lnSpc>
              <a:spcAft>
                <a:spcPts val="1200"/>
              </a:spcAft>
              <a:buFontTx/>
              <a:buNone/>
              <a:defRPr sz="2300">
                <a:latin typeface="Georgia"/>
                <a:cs typeface="Georgia"/>
              </a:defRPr>
            </a:lvl1pPr>
            <a:lvl2pPr marL="0" algn="r">
              <a:buFontTx/>
              <a:buNone/>
              <a:defRPr sz="2000" b="1" i="0" cap="all"/>
            </a:lvl2pPr>
            <a:lvl3pPr marL="0" algn="r">
              <a:lnSpc>
                <a:spcPts val="2100"/>
              </a:lnSpc>
              <a:buFontTx/>
              <a:buNone/>
              <a:defRPr sz="2000" i="1"/>
            </a:lvl3pPr>
          </a:lstStyle>
          <a:p>
            <a:pPr lvl="0"/>
            <a:r>
              <a:rPr lang="en-US" dirty="0" smtClean="0"/>
              <a:t>Quote</a:t>
            </a:r>
          </a:p>
          <a:p>
            <a:pPr lvl="1"/>
            <a:r>
              <a:rPr lang="en-US" dirty="0" smtClean="0"/>
              <a:t>Quote Attribution 1</a:t>
            </a:r>
          </a:p>
          <a:p>
            <a:pPr lvl="2"/>
            <a:r>
              <a:rPr lang="en-US" dirty="0" smtClean="0"/>
              <a:t>Quote Attribution 2</a:t>
            </a:r>
          </a:p>
        </p:txBody>
      </p:sp>
      <p:sp>
        <p:nvSpPr>
          <p:cNvPr id="5" name="Oval Callout 4"/>
          <p:cNvSpPr/>
          <p:nvPr userDrawn="1"/>
        </p:nvSpPr>
        <p:spPr>
          <a:xfrm>
            <a:off x="968151" y="2552804"/>
            <a:ext cx="457200" cy="457200"/>
          </a:xfrm>
          <a:prstGeom prst="wedgeEllipseCallout">
            <a:avLst>
              <a:gd name="adj1" fmla="val -51535"/>
              <a:gd name="adj2" fmla="val 65424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" algn="ctr">
              <a:lnSpc>
                <a:spcPts val="8500"/>
              </a:lnSpc>
            </a:pPr>
            <a:r>
              <a:rPr lang="en-US" sz="5000" dirty="0" smtClean="0">
                <a:latin typeface="Georgia"/>
                <a:cs typeface="Georgia"/>
              </a:rPr>
              <a:t>“</a:t>
            </a:r>
            <a:endParaRPr lang="en-US" sz="5000" dirty="0">
              <a:latin typeface="Georgia"/>
              <a:cs typeface="Georgia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696011" y="2786345"/>
            <a:ext cx="6589822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99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41219_commatters_ppt_tool_header_transparent_page8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141222_bigbubble_white_strateg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14400"/>
            <a:ext cx="982133" cy="9144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054298" y="6378110"/>
            <a:ext cx="17433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err="1" smtClean="0">
                <a:solidFill>
                  <a:schemeClr val="bg1"/>
                </a:solidFill>
              </a:rPr>
              <a:t>www.com-matters.org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514601"/>
            <a:ext cx="7677150" cy="361603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60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Number Big</a:t>
            </a:r>
          </a:p>
          <a:p>
            <a:pPr lvl="1"/>
            <a:r>
              <a:rPr lang="en-US" dirty="0" smtClean="0"/>
              <a:t>Description Small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346364"/>
            <a:ext cx="319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Georgia"/>
                <a:cs typeface="Georgia"/>
              </a:rPr>
              <a:t>Audiences</a:t>
            </a:r>
            <a:endParaRPr lang="en-US" sz="3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16507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41219_commatters_ppt_tool_header_transparent7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112264"/>
          </a:xfrm>
          <a:prstGeom prst="rect">
            <a:avLst/>
          </a:prstGeom>
        </p:spPr>
      </p:pic>
      <p:pic>
        <p:nvPicPr>
          <p:cNvPr id="7" name="Picture 6" descr="141222_bigbubble_strategy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14400"/>
            <a:ext cx="982133" cy="91440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66654" y="6139522"/>
            <a:ext cx="2986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www.com-matters.org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7054298" y="6378110"/>
            <a:ext cx="17433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err="1" smtClean="0">
                <a:solidFill>
                  <a:schemeClr val="tx1"/>
                </a:solidFill>
              </a:rPr>
              <a:t>www.com-matters.org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2350297"/>
            <a:ext cx="8229600" cy="3775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57200" y="346364"/>
            <a:ext cx="31962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chemeClr val="bg1"/>
                </a:solidFill>
                <a:latin typeface="Georgia"/>
                <a:cs typeface="Georgia"/>
              </a:rPr>
              <a:t>Audiences</a:t>
            </a:r>
            <a:endParaRPr lang="en-US" sz="3000" dirty="0">
              <a:solidFill>
                <a:schemeClr val="bg1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28793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3500" kern="1200">
          <a:solidFill>
            <a:srgbClr val="FFFFFF"/>
          </a:solidFill>
          <a:latin typeface="Georgia"/>
          <a:ea typeface="+mj-ea"/>
          <a:cs typeface="Georgia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3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4327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How do you </a:t>
            </a:r>
            <a:r>
              <a:rPr lang="en-US" sz="6000" b="1" dirty="0" smtClean="0">
                <a:solidFill>
                  <a:schemeClr val="accent6"/>
                </a:solidFill>
              </a:rPr>
              <a:t>segment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your </a:t>
            </a:r>
            <a:r>
              <a:rPr lang="en-US" sz="6000" dirty="0"/>
              <a:t>audiences?</a:t>
            </a:r>
          </a:p>
        </p:txBody>
      </p:sp>
    </p:spTree>
    <p:extLst>
      <p:ext uri="{BB962C8B-B14F-4D97-AF65-F5344CB8AC3E}">
        <p14:creationId xmlns:p14="http://schemas.microsoft.com/office/powerpoint/2010/main" val="38294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753887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Who is your </a:t>
            </a:r>
            <a:r>
              <a:rPr lang="en-US" sz="6000" b="1" dirty="0" smtClean="0">
                <a:solidFill>
                  <a:schemeClr val="accent6"/>
                </a:solidFill>
              </a:rPr>
              <a:t>internal</a:t>
            </a:r>
            <a:r>
              <a:rPr lang="en-US" sz="6000" dirty="0" smtClean="0"/>
              <a:t> </a:t>
            </a:r>
            <a:br>
              <a:rPr lang="en-US" sz="6000" dirty="0" smtClean="0"/>
            </a:br>
            <a:r>
              <a:rPr lang="en-US" sz="6000" dirty="0" smtClean="0"/>
              <a:t>versus your </a:t>
            </a:r>
            <a:r>
              <a:rPr lang="en-US" sz="6000" b="1" dirty="0" smtClean="0">
                <a:solidFill>
                  <a:schemeClr val="accent6"/>
                </a:solidFill>
              </a:rPr>
              <a:t>external </a:t>
            </a:r>
            <a:r>
              <a:rPr lang="en-US" sz="6000" dirty="0" smtClean="0"/>
              <a:t>audience?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97916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37714" y="2830172"/>
            <a:ext cx="5152068" cy="332873"/>
          </a:xfrm>
          <a:prstGeom prst="rect">
            <a:avLst/>
          </a:prstGeom>
          <a:solidFill>
            <a:srgbClr val="F5E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3217086"/>
            <a:ext cx="5714318" cy="332873"/>
          </a:xfrm>
          <a:prstGeom prst="rect">
            <a:avLst/>
          </a:prstGeom>
          <a:solidFill>
            <a:srgbClr val="F5E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338925"/>
            <a:ext cx="8229600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000"/>
              </a:lnSpc>
              <a:spcBef>
                <a:spcPct val="20000"/>
              </a:spcBef>
              <a:spcAft>
                <a:spcPts val="1200"/>
              </a:spcAft>
            </a:pPr>
            <a:r>
              <a:rPr lang="en-US" sz="2200" dirty="0">
                <a:solidFill>
                  <a:prstClr val="black"/>
                </a:solidFill>
                <a:latin typeface="Georgia"/>
                <a:cs typeface="Georgia"/>
              </a:rPr>
              <a:t>Define your target audiences before you select the best </a:t>
            </a:r>
            <a:r>
              <a:rPr lang="en-US" sz="2200" dirty="0" smtClean="0">
                <a:solidFill>
                  <a:prstClr val="black"/>
                </a:solidFill>
                <a:latin typeface="Georgia"/>
                <a:cs typeface="Georgia"/>
              </a:rPr>
              <a:t/>
            </a:r>
            <a:br>
              <a:rPr lang="en-US" sz="2200" dirty="0" smtClean="0">
                <a:solidFill>
                  <a:prstClr val="black"/>
                </a:solidFill>
                <a:latin typeface="Georgia"/>
                <a:cs typeface="Georgia"/>
              </a:rPr>
            </a:br>
            <a:r>
              <a:rPr lang="en-US" sz="2200" dirty="0" smtClean="0">
                <a:solidFill>
                  <a:prstClr val="black"/>
                </a:solidFill>
                <a:latin typeface="Georgia"/>
                <a:cs typeface="Georgia"/>
              </a:rPr>
              <a:t>way </a:t>
            </a:r>
            <a:r>
              <a:rPr lang="en-US" sz="2200" dirty="0">
                <a:solidFill>
                  <a:prstClr val="black"/>
                </a:solidFill>
                <a:latin typeface="Georgia"/>
                <a:cs typeface="Georgia"/>
              </a:rPr>
              <a:t>to reach them. Focus on those best positioned to directly determine the success or failure of your goal.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86875"/>
            <a:ext cx="8229600" cy="2730958"/>
          </a:xfrm>
        </p:spPr>
        <p:txBody>
          <a:bodyPr>
            <a:normAutofit/>
          </a:bodyPr>
          <a:lstStyle/>
          <a:p>
            <a:pPr marL="285750" indent="-285750">
              <a:lnSpc>
                <a:spcPts val="26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sz="2000" dirty="0" smtClean="0"/>
              <a:t>It is imperative that you clearly identify, as narrowly as possible, the people you need to reach and influence with your communication.</a:t>
            </a:r>
          </a:p>
          <a:p>
            <a:pPr marL="285750" indent="-285750">
              <a:lnSpc>
                <a:spcPts val="26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sz="2000" dirty="0" smtClean="0"/>
              <a:t>It is important to remember that policy change is determined not by faceless, governmental cyborgs, but by living, breathing humans.</a:t>
            </a:r>
          </a:p>
          <a:p>
            <a:pPr marL="285750" indent="-285750">
              <a:lnSpc>
                <a:spcPts val="2600"/>
              </a:lnSpc>
              <a:spcAft>
                <a:spcPts val="1800"/>
              </a:spcAft>
              <a:buFont typeface="Wingdings" charset="2"/>
              <a:buChar char="§"/>
            </a:pPr>
            <a:r>
              <a:rPr lang="en-US" sz="2000" dirty="0" smtClean="0"/>
              <a:t>Be careful to avoid the pitfall of stratifying your audiences into imprecise subsets like “voters” and “</a:t>
            </a:r>
            <a:r>
              <a:rPr lang="en-US" sz="2000" dirty="0" err="1" smtClean="0"/>
              <a:t>electeds</a:t>
            </a:r>
            <a:r>
              <a:rPr lang="en-US" sz="2000" dirty="0" smtClean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88322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799" y="2514600"/>
            <a:ext cx="6845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50/50</a:t>
            </a:r>
            <a:endParaRPr lang="en-US" sz="3000" dirty="0" smtClean="0">
              <a:solidFill>
                <a:schemeClr val="bg1"/>
              </a:solidFill>
            </a:endParaRPr>
          </a:p>
          <a:p>
            <a:r>
              <a:rPr lang="en-US" sz="3000" dirty="0">
                <a:solidFill>
                  <a:schemeClr val="bg1"/>
                </a:solidFill>
              </a:rPr>
              <a:t>Roughly the split between time spent on internal and external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285827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14600"/>
            <a:ext cx="73554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9%</a:t>
            </a:r>
          </a:p>
          <a:p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sz="3000" dirty="0">
                <a:solidFill>
                  <a:srgbClr val="FFFFFF"/>
                </a:solidFill>
              </a:rPr>
              <a:t>Average percentage of communication time spent communicating with policymakers.</a:t>
            </a:r>
          </a:p>
        </p:txBody>
      </p:sp>
    </p:spTree>
    <p:extLst>
      <p:ext uri="{BB962C8B-B14F-4D97-AF65-F5344CB8AC3E}">
        <p14:creationId xmlns:p14="http://schemas.microsoft.com/office/powerpoint/2010/main" val="316842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514600"/>
            <a:ext cx="73554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FFFF"/>
                </a:solidFill>
              </a:rPr>
              <a:t>22%</a:t>
            </a:r>
          </a:p>
          <a:p>
            <a:endParaRPr lang="en-US" sz="1200" dirty="0" smtClean="0">
              <a:solidFill>
                <a:srgbClr val="FFFFFF"/>
              </a:solidFill>
            </a:endParaRPr>
          </a:p>
          <a:p>
            <a:r>
              <a:rPr lang="en-US" sz="3000" dirty="0">
                <a:solidFill>
                  <a:srgbClr val="FFFFFF"/>
                </a:solidFill>
              </a:rPr>
              <a:t>Average percentage of communication time spent communicating with grantees.</a:t>
            </a:r>
          </a:p>
        </p:txBody>
      </p:sp>
    </p:spTree>
    <p:extLst>
      <p:ext uri="{BB962C8B-B14F-4D97-AF65-F5344CB8AC3E}">
        <p14:creationId xmlns:p14="http://schemas.microsoft.com/office/powerpoint/2010/main" val="361232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“By </a:t>
            </a:r>
            <a:r>
              <a:rPr lang="en-US" dirty="0"/>
              <a:t>communicating what the foundation is supporting to our key audiences, such as policy makers and potential partners, we can amplify our impact in achieving our mission-driven goals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Executive Leader</a:t>
            </a:r>
          </a:p>
          <a:p>
            <a:pPr lvl="2"/>
            <a:r>
              <a:rPr lang="en-US" dirty="0" smtClean="0"/>
              <a:t>Private </a:t>
            </a:r>
            <a:r>
              <a:rPr lang="en-US" dirty="0"/>
              <a:t>Foundation </a:t>
            </a:r>
          </a:p>
        </p:txBody>
      </p:sp>
    </p:spTree>
    <p:extLst>
      <p:ext uri="{BB962C8B-B14F-4D97-AF65-F5344CB8AC3E}">
        <p14:creationId xmlns:p14="http://schemas.microsoft.com/office/powerpoint/2010/main" val="412607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“If </a:t>
            </a:r>
            <a:r>
              <a:rPr lang="en-US" dirty="0"/>
              <a:t>our efforts aren't heard by the right people, </a:t>
            </a:r>
            <a:r>
              <a:rPr lang="en-US" dirty="0" smtClean="0"/>
              <a:t>it’s just </a:t>
            </a:r>
            <a:r>
              <a:rPr lang="en-US" dirty="0"/>
              <a:t>as if a tree fell in the forest. </a:t>
            </a:r>
            <a:r>
              <a:rPr lang="en-US" dirty="0" smtClean="0"/>
              <a:t>Without </a:t>
            </a:r>
            <a:r>
              <a:rPr lang="en-US" dirty="0"/>
              <a:t>communication our work is like that tree. </a:t>
            </a:r>
            <a:r>
              <a:rPr lang="en-US" dirty="0" smtClean="0"/>
              <a:t>No </a:t>
            </a:r>
            <a:r>
              <a:rPr lang="en-US" dirty="0"/>
              <a:t>will care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Communication Leader</a:t>
            </a:r>
          </a:p>
          <a:p>
            <a:pPr lvl="2"/>
            <a:r>
              <a:rPr lang="en-US" dirty="0" smtClean="0"/>
              <a:t>Private </a:t>
            </a:r>
            <a:r>
              <a:rPr lang="en-US" dirty="0"/>
              <a:t>Foundation </a:t>
            </a:r>
          </a:p>
        </p:txBody>
      </p:sp>
    </p:spTree>
    <p:extLst>
      <p:ext uri="{BB962C8B-B14F-4D97-AF65-F5344CB8AC3E}">
        <p14:creationId xmlns:p14="http://schemas.microsoft.com/office/powerpoint/2010/main" val="320424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“Communication </a:t>
            </a:r>
            <a:r>
              <a:rPr lang="en-US" dirty="0"/>
              <a:t>is essential. The best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evidence is </a:t>
            </a:r>
            <a:r>
              <a:rPr lang="en-US" dirty="0"/>
              <a:t>of little value if it doesn’t get 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people who </a:t>
            </a:r>
            <a:r>
              <a:rPr lang="en-US" dirty="0"/>
              <a:t>need it, when they want it,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a form </a:t>
            </a:r>
            <a:r>
              <a:rPr lang="en-US" dirty="0" smtClean="0"/>
              <a:t>that's </a:t>
            </a:r>
            <a:r>
              <a:rPr lang="en-US" dirty="0"/>
              <a:t>understandable to them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Evaluation Leader</a:t>
            </a:r>
          </a:p>
          <a:p>
            <a:pPr lvl="2"/>
            <a:r>
              <a:rPr lang="en-US" dirty="0" smtClean="0"/>
              <a:t>Nonprofit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26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753887"/>
            <a:ext cx="9144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600"/>
              </a:lnSpc>
            </a:pPr>
            <a:r>
              <a:rPr lang="en-US" sz="6000" dirty="0"/>
              <a:t>Can you clearly </a:t>
            </a:r>
            <a:r>
              <a:rPr lang="en-US" sz="6000" b="1" dirty="0" smtClean="0">
                <a:solidFill>
                  <a:schemeClr val="accent6"/>
                </a:solidFill>
              </a:rPr>
              <a:t>define</a:t>
            </a:r>
            <a:r>
              <a:rPr lang="en-US" sz="6000" dirty="0" smtClean="0"/>
              <a:t> </a:t>
            </a:r>
            <a:br>
              <a:rPr lang="en-US" sz="6000" dirty="0" smtClean="0"/>
            </a:br>
            <a:r>
              <a:rPr lang="en-US" sz="6000" dirty="0" smtClean="0"/>
              <a:t>your </a:t>
            </a:r>
            <a:r>
              <a:rPr lang="en-US" sz="6000" dirty="0"/>
              <a:t>audiences?</a:t>
            </a:r>
          </a:p>
        </p:txBody>
      </p:sp>
    </p:spTree>
    <p:extLst>
      <p:ext uri="{BB962C8B-B14F-4D97-AF65-F5344CB8AC3E}">
        <p14:creationId xmlns:p14="http://schemas.microsoft.com/office/powerpoint/2010/main" val="268198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munications Matters">
      <a:dk1>
        <a:srgbClr val="000000"/>
      </a:dk1>
      <a:lt1>
        <a:sysClr val="window" lastClr="FFFFFF"/>
      </a:lt1>
      <a:dk2>
        <a:srgbClr val="0082C9"/>
      </a:dk2>
      <a:lt2>
        <a:srgbClr val="FFFFFF"/>
      </a:lt2>
      <a:accent1>
        <a:srgbClr val="0082C9"/>
      </a:accent1>
      <a:accent2>
        <a:srgbClr val="40B4E5"/>
      </a:accent2>
      <a:accent3>
        <a:srgbClr val="95D600"/>
      </a:accent3>
      <a:accent4>
        <a:srgbClr val="63A70A"/>
      </a:accent4>
      <a:accent5>
        <a:srgbClr val="F9BE00"/>
      </a:accent5>
      <a:accent6>
        <a:srgbClr val="D12A2F"/>
      </a:accent6>
      <a:hlink>
        <a:srgbClr val="880D53"/>
      </a:hlink>
      <a:folHlink>
        <a:srgbClr val="F5E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217</Words>
  <Application>Microsoft Macintosh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 Sherman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Jenny</dc:creator>
  <cp:lastModifiedBy>tina</cp:lastModifiedBy>
  <cp:revision>102</cp:revision>
  <dcterms:created xsi:type="dcterms:W3CDTF">2014-12-01T19:32:04Z</dcterms:created>
  <dcterms:modified xsi:type="dcterms:W3CDTF">2015-02-02T16:52:23Z</dcterms:modified>
</cp:coreProperties>
</file>