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7" r:id="rId3"/>
    <p:sldId id="272" r:id="rId4"/>
    <p:sldId id="275" r:id="rId5"/>
    <p:sldId id="277" r:id="rId6"/>
    <p:sldId id="280" r:id="rId7"/>
    <p:sldId id="270" r:id="rId8"/>
    <p:sldId id="281" r:id="rId9"/>
    <p:sldId id="271" r:id="rId10"/>
    <p:sldId id="269" r:id="rId11"/>
    <p:sldId id="279"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CA"/>
    <a:srgbClr val="F5E600"/>
    <a:srgbClr val="880D53"/>
    <a:srgbClr val="D12A2F"/>
    <a:srgbClr val="F9BE00"/>
    <a:srgbClr val="63A70A"/>
    <a:srgbClr val="95D600"/>
    <a:srgbClr val="40B4E5"/>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144" y="-96"/>
      </p:cViewPr>
      <p:guideLst>
        <p:guide orient="horz"/>
        <p:guide pos="143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descr="141201_commatters_ppt_tool_phase2_concept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0" y="5029200"/>
            <a:ext cx="9144000" cy="1828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Callout 8"/>
          <p:cNvSpPr/>
          <p:nvPr userDrawn="1"/>
        </p:nvSpPr>
        <p:spPr>
          <a:xfrm>
            <a:off x="3200400" y="914400"/>
            <a:ext cx="5486400" cy="5212080"/>
          </a:xfrm>
          <a:prstGeom prst="wedgeEllipseCallout">
            <a:avLst>
              <a:gd name="adj1" fmla="val 44154"/>
              <a:gd name="adj2" fmla="val 59233"/>
            </a:avLst>
          </a:prstGeom>
          <a:solidFill>
            <a:srgbClr val="40B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latin typeface="Georgia"/>
                <a:cs typeface="Georgia"/>
              </a:rPr>
              <a:t>Reputation</a:t>
            </a:r>
            <a:endParaRPr lang="en-US" sz="5000" dirty="0">
              <a:latin typeface="Georgia"/>
              <a:cs typeface="Georgia"/>
            </a:endParaRPr>
          </a:p>
        </p:txBody>
      </p:sp>
      <p:pic>
        <p:nvPicPr>
          <p:cNvPr id="10" name="Picture 9" descr="141201_com_matters_model_graphi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85800"/>
            <a:ext cx="1828800" cy="1828800"/>
          </a:xfrm>
          <a:prstGeom prst="rect">
            <a:avLst/>
          </a:prstGeom>
        </p:spPr>
      </p:pic>
      <p:sp>
        <p:nvSpPr>
          <p:cNvPr id="11" name="TextBox 10"/>
          <p:cNvSpPr txBox="1"/>
          <p:nvPr userDrawn="1"/>
        </p:nvSpPr>
        <p:spPr>
          <a:xfrm>
            <a:off x="666654" y="6197247"/>
            <a:ext cx="2986837" cy="246221"/>
          </a:xfrm>
          <a:prstGeom prst="rect">
            <a:avLst/>
          </a:prstGeom>
          <a:noFill/>
        </p:spPr>
        <p:txBody>
          <a:bodyPr wrap="square" rtlCol="0">
            <a:spAutoFit/>
          </a:bodyPr>
          <a:lstStyle/>
          <a:p>
            <a:r>
              <a:rPr lang="en-US" sz="1000" dirty="0" smtClean="0">
                <a:solidFill>
                  <a:schemeClr val="bg1"/>
                </a:solidFill>
              </a:rPr>
              <a:t>www.com-matters.org</a:t>
            </a:r>
            <a:endParaRPr lang="en-US" sz="1000" dirty="0">
              <a:solidFill>
                <a:schemeClr val="bg1"/>
              </a:solidFill>
            </a:endParaRPr>
          </a:p>
        </p:txBody>
      </p:sp>
      <p:pic>
        <p:nvPicPr>
          <p:cNvPr id="12" name="Picture 11" descr="141201_comnetwork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555450"/>
            <a:ext cx="1905000" cy="609600"/>
          </a:xfrm>
          <a:prstGeom prst="rect">
            <a:avLst/>
          </a:prstGeom>
        </p:spPr>
      </p:pic>
    </p:spTree>
    <p:extLst>
      <p:ext uri="{BB962C8B-B14F-4D97-AF65-F5344CB8AC3E}">
        <p14:creationId xmlns:p14="http://schemas.microsoft.com/office/powerpoint/2010/main" val="30710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769"/>
            <a:ext cx="8229600" cy="1039091"/>
          </a:xfrm>
          <a:prstGeom prst="rect">
            <a:avLst/>
          </a:prstGeom>
        </p:spPr>
        <p:txBody>
          <a:bodyPr anchor="b" anchorCtr="0"/>
          <a:lstStyle>
            <a:lvl1pPr algn="l">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186545"/>
            <a:ext cx="8229600" cy="293961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BA20DB-79C9-284A-B064-C1082F9BAC35}" type="datetimeFigureOut">
              <a:rPr lang="en-US" smtClean="0"/>
              <a:t>2/2/15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C71D99-9AFD-D847-8281-FF63260A0DD3}" type="slidenum">
              <a:rPr lang="en-US" smtClean="0"/>
              <a:t>‹#›</a:t>
            </a:fld>
            <a:endParaRPr lang="en-US"/>
          </a:p>
        </p:txBody>
      </p:sp>
    </p:spTree>
    <p:extLst>
      <p:ext uri="{BB962C8B-B14F-4D97-AF65-F5344CB8AC3E}">
        <p14:creationId xmlns:p14="http://schemas.microsoft.com/office/powerpoint/2010/main" val="163533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2752344"/>
            <a:ext cx="9144000" cy="3556000"/>
          </a:xfrm>
        </p:spPr>
        <p:txBody>
          <a:bodyPr/>
          <a:lstStyle>
            <a:lvl1pPr algn="ctr">
              <a:lnSpc>
                <a:spcPts val="6600"/>
              </a:lnSpc>
              <a:defRPr sz="5500"/>
            </a:lvl1pPr>
          </a:lstStyle>
          <a:p>
            <a:pPr lvl="0"/>
            <a:r>
              <a:rPr lang="en-US" dirty="0" smtClean="0"/>
              <a:t>Click to edit Master text styles</a:t>
            </a:r>
          </a:p>
        </p:txBody>
      </p:sp>
    </p:spTree>
    <p:extLst>
      <p:ext uri="{BB962C8B-B14F-4D97-AF65-F5344CB8AC3E}">
        <p14:creationId xmlns:p14="http://schemas.microsoft.com/office/powerpoint/2010/main" val="29340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ices">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968151" y="3010004"/>
            <a:ext cx="7317682" cy="2970540"/>
          </a:xfrm>
        </p:spPr>
        <p:txBody>
          <a:bodyPr/>
          <a:lstStyle>
            <a:lvl1pPr marL="0" algn="r">
              <a:lnSpc>
                <a:spcPts val="3000"/>
              </a:lnSpc>
              <a:spcAft>
                <a:spcPts val="1200"/>
              </a:spcAft>
              <a:buFontTx/>
              <a:buNone/>
              <a:defRPr sz="2300">
                <a:latin typeface="Georgia"/>
                <a:cs typeface="Georgia"/>
              </a:defRPr>
            </a:lvl1pPr>
            <a:lvl2pPr marL="0" algn="r">
              <a:buFontTx/>
              <a:buNone/>
              <a:defRPr sz="2000" b="1" i="0" cap="all"/>
            </a:lvl2pPr>
            <a:lvl3pPr marL="0" algn="r">
              <a:lnSpc>
                <a:spcPts val="2100"/>
              </a:lnSpc>
              <a:buFontTx/>
              <a:buNone/>
              <a:defRPr sz="2000" i="1"/>
            </a:lvl3pPr>
          </a:lstStyle>
          <a:p>
            <a:pPr lvl="0"/>
            <a:r>
              <a:rPr lang="en-US" dirty="0" smtClean="0"/>
              <a:t>Quote</a:t>
            </a:r>
          </a:p>
          <a:p>
            <a:pPr lvl="1"/>
            <a:r>
              <a:rPr lang="en-US" dirty="0" smtClean="0"/>
              <a:t>Quote Attribution 1</a:t>
            </a:r>
          </a:p>
          <a:p>
            <a:pPr lvl="2"/>
            <a:r>
              <a:rPr lang="en-US" dirty="0" smtClean="0"/>
              <a:t>Quote Attribution 2</a:t>
            </a:r>
          </a:p>
        </p:txBody>
      </p:sp>
      <p:sp>
        <p:nvSpPr>
          <p:cNvPr id="5" name="Oval Callout 4"/>
          <p:cNvSpPr/>
          <p:nvPr userDrawn="1"/>
        </p:nvSpPr>
        <p:spPr>
          <a:xfrm>
            <a:off x="968151" y="2552804"/>
            <a:ext cx="457200" cy="457200"/>
          </a:xfrm>
          <a:prstGeom prst="wedgeEllipseCallout">
            <a:avLst>
              <a:gd name="adj1" fmla="val -51535"/>
              <a:gd name="adj2" fmla="val 6542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45720" algn="ctr">
              <a:lnSpc>
                <a:spcPts val="8500"/>
              </a:lnSpc>
            </a:pPr>
            <a:r>
              <a:rPr lang="en-US" sz="5000" dirty="0" smtClean="0">
                <a:latin typeface="Georgia"/>
                <a:cs typeface="Georgia"/>
              </a:rPr>
              <a:t>“</a:t>
            </a:r>
            <a:endParaRPr lang="en-US" sz="5000" dirty="0">
              <a:latin typeface="Georgia"/>
              <a:cs typeface="Georgia"/>
            </a:endParaRPr>
          </a:p>
        </p:txBody>
      </p:sp>
      <p:cxnSp>
        <p:nvCxnSpPr>
          <p:cNvPr id="6" name="Straight Connector 5"/>
          <p:cNvCxnSpPr/>
          <p:nvPr userDrawn="1"/>
        </p:nvCxnSpPr>
        <p:spPr>
          <a:xfrm>
            <a:off x="1696011" y="2786345"/>
            <a:ext cx="6589822"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99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y the Numbers">
    <p:spTree>
      <p:nvGrpSpPr>
        <p:cNvPr id="1" name=""/>
        <p:cNvGrpSpPr/>
        <p:nvPr/>
      </p:nvGrpSpPr>
      <p:grpSpPr>
        <a:xfrm>
          <a:off x="0" y="0"/>
          <a:ext cx="0" cy="0"/>
          <a:chOff x="0" y="0"/>
          <a:chExt cx="0" cy="0"/>
        </a:xfrm>
      </p:grpSpPr>
      <p:pic>
        <p:nvPicPr>
          <p:cNvPr id="5" name="Picture 4" descr="141219_commatters_ppt_tool_header_transparent_page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141222_bigbubble_white_br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800" y="914400"/>
            <a:ext cx="982133" cy="914400"/>
          </a:xfrm>
          <a:prstGeom prst="rect">
            <a:avLst/>
          </a:prstGeom>
        </p:spPr>
      </p:pic>
      <p:sp>
        <p:nvSpPr>
          <p:cNvPr id="6" name="Rectangle 5"/>
          <p:cNvSpPr/>
          <p:nvPr userDrawn="1"/>
        </p:nvSpPr>
        <p:spPr>
          <a:xfrm>
            <a:off x="7054298" y="6378110"/>
            <a:ext cx="1743339" cy="246221"/>
          </a:xfrm>
          <a:prstGeom prst="rect">
            <a:avLst/>
          </a:prstGeom>
        </p:spPr>
        <p:txBody>
          <a:bodyPr wrap="square">
            <a:spAutoFit/>
          </a:bodyPr>
          <a:lstStyle/>
          <a:p>
            <a:pPr algn="r"/>
            <a:r>
              <a:rPr lang="en-US" sz="1000" dirty="0" err="1" smtClean="0">
                <a:solidFill>
                  <a:schemeClr val="bg1"/>
                </a:solidFill>
              </a:rPr>
              <a:t>www.com-matters.org</a:t>
            </a:r>
            <a:endParaRPr lang="en-US" sz="1000" dirty="0">
              <a:solidFill>
                <a:schemeClr val="bg1"/>
              </a:solidFill>
            </a:endParaRPr>
          </a:p>
        </p:txBody>
      </p:sp>
      <p:sp>
        <p:nvSpPr>
          <p:cNvPr id="7" name="Text Placeholder 6"/>
          <p:cNvSpPr>
            <a:spLocks noGrp="1"/>
          </p:cNvSpPr>
          <p:nvPr>
            <p:ph type="body" sz="quarter" idx="10" hasCustomPrompt="1"/>
          </p:nvPr>
        </p:nvSpPr>
        <p:spPr>
          <a:xfrm>
            <a:off x="685800" y="2514601"/>
            <a:ext cx="7677150" cy="3616036"/>
          </a:xfrm>
          <a:prstGeom prst="rect">
            <a:avLst/>
          </a:prstGeom>
        </p:spPr>
        <p:txBody>
          <a:bodyPr/>
          <a:lstStyle>
            <a:lvl1pPr marL="0" indent="0">
              <a:buFontTx/>
              <a:buNone/>
              <a:defRPr sz="6000">
                <a:solidFill>
                  <a:schemeClr val="bg1"/>
                </a:solidFill>
              </a:defRPr>
            </a:lvl1pPr>
            <a:lvl2pPr marL="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Number Big</a:t>
            </a:r>
          </a:p>
          <a:p>
            <a:pPr lvl="1"/>
            <a:r>
              <a:rPr lang="en-US" dirty="0" smtClean="0"/>
              <a:t>Description Small</a:t>
            </a:r>
          </a:p>
        </p:txBody>
      </p:sp>
      <p:sp>
        <p:nvSpPr>
          <p:cNvPr id="8" name="TextBox 7"/>
          <p:cNvSpPr txBox="1"/>
          <p:nvPr userDrawn="1"/>
        </p:nvSpPr>
        <p:spPr>
          <a:xfrm>
            <a:off x="457200" y="346364"/>
            <a:ext cx="3196291" cy="553998"/>
          </a:xfrm>
          <a:prstGeom prst="rect">
            <a:avLst/>
          </a:prstGeom>
          <a:noFill/>
        </p:spPr>
        <p:txBody>
          <a:bodyPr wrap="square" rtlCol="0">
            <a:spAutoFit/>
          </a:bodyPr>
          <a:lstStyle/>
          <a:p>
            <a:pPr algn="ctr"/>
            <a:r>
              <a:rPr lang="en-US" sz="3000" dirty="0" smtClean="0">
                <a:solidFill>
                  <a:schemeClr val="bg1"/>
                </a:solidFill>
                <a:latin typeface="Georgia"/>
                <a:cs typeface="Georgia"/>
              </a:rPr>
              <a:t>Reputation</a:t>
            </a:r>
            <a:endParaRPr lang="en-US" sz="3000" dirty="0">
              <a:solidFill>
                <a:schemeClr val="bg1"/>
              </a:solidFill>
              <a:latin typeface="Georgia"/>
              <a:cs typeface="Georgia"/>
            </a:endParaRPr>
          </a:p>
        </p:txBody>
      </p:sp>
    </p:spTree>
    <p:extLst>
      <p:ext uri="{BB962C8B-B14F-4D97-AF65-F5344CB8AC3E}">
        <p14:creationId xmlns:p14="http://schemas.microsoft.com/office/powerpoint/2010/main" val="2116507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41219_commatters_ppt_tool_header_transparent7.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2112264"/>
          </a:xfrm>
          <a:prstGeom prst="rect">
            <a:avLst/>
          </a:prstGeom>
        </p:spPr>
      </p:pic>
      <p:sp>
        <p:nvSpPr>
          <p:cNvPr id="11" name="TextBox 10"/>
          <p:cNvSpPr txBox="1"/>
          <p:nvPr userDrawn="1"/>
        </p:nvSpPr>
        <p:spPr>
          <a:xfrm>
            <a:off x="666654" y="6139522"/>
            <a:ext cx="2986837" cy="276999"/>
          </a:xfrm>
          <a:prstGeom prst="rect">
            <a:avLst/>
          </a:prstGeom>
          <a:noFill/>
        </p:spPr>
        <p:txBody>
          <a:bodyPr wrap="square" rtlCol="0">
            <a:spAutoFit/>
          </a:bodyPr>
          <a:lstStyle/>
          <a:p>
            <a:r>
              <a:rPr lang="en-US" sz="1200" dirty="0" smtClean="0">
                <a:solidFill>
                  <a:schemeClr val="bg1"/>
                </a:solidFill>
              </a:rPr>
              <a:t>www.com-matters.org</a:t>
            </a:r>
            <a:endParaRPr lang="en-US" sz="1200" dirty="0">
              <a:solidFill>
                <a:schemeClr val="bg1"/>
              </a:solidFill>
            </a:endParaRPr>
          </a:p>
        </p:txBody>
      </p:sp>
      <p:sp>
        <p:nvSpPr>
          <p:cNvPr id="10" name="Rectangle 9"/>
          <p:cNvSpPr/>
          <p:nvPr userDrawn="1"/>
        </p:nvSpPr>
        <p:spPr>
          <a:xfrm>
            <a:off x="7054298" y="6378110"/>
            <a:ext cx="1743339" cy="246221"/>
          </a:xfrm>
          <a:prstGeom prst="rect">
            <a:avLst/>
          </a:prstGeom>
        </p:spPr>
        <p:txBody>
          <a:bodyPr wrap="square">
            <a:spAutoFit/>
          </a:bodyPr>
          <a:lstStyle/>
          <a:p>
            <a:pPr algn="r"/>
            <a:r>
              <a:rPr lang="en-US" sz="1000" dirty="0" err="1" smtClean="0">
                <a:solidFill>
                  <a:schemeClr val="tx1"/>
                </a:solidFill>
              </a:rPr>
              <a:t>www.com-matters.org</a:t>
            </a:r>
            <a:endParaRPr lang="en-US" sz="1000" dirty="0">
              <a:solidFill>
                <a:schemeClr val="tx1"/>
              </a:solidFill>
            </a:endParaRPr>
          </a:p>
        </p:txBody>
      </p:sp>
      <p:pic>
        <p:nvPicPr>
          <p:cNvPr id="4" name="Picture 3" descr="141222_bigbubble_brand.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71800" y="914400"/>
            <a:ext cx="982133" cy="914400"/>
          </a:xfrm>
          <a:prstGeom prst="rect">
            <a:avLst/>
          </a:prstGeom>
        </p:spPr>
      </p:pic>
      <p:sp>
        <p:nvSpPr>
          <p:cNvPr id="5" name="Text Placeholder 4"/>
          <p:cNvSpPr>
            <a:spLocks noGrp="1"/>
          </p:cNvSpPr>
          <p:nvPr>
            <p:ph type="body" idx="1"/>
          </p:nvPr>
        </p:nvSpPr>
        <p:spPr>
          <a:xfrm>
            <a:off x="457200" y="2350297"/>
            <a:ext cx="8229600" cy="37758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457200" y="346364"/>
            <a:ext cx="3196291" cy="553998"/>
          </a:xfrm>
          <a:prstGeom prst="rect">
            <a:avLst/>
          </a:prstGeom>
          <a:noFill/>
        </p:spPr>
        <p:txBody>
          <a:bodyPr wrap="square" rtlCol="0">
            <a:spAutoFit/>
          </a:bodyPr>
          <a:lstStyle/>
          <a:p>
            <a:pPr algn="ctr"/>
            <a:r>
              <a:rPr lang="en-US" sz="3000" dirty="0" smtClean="0">
                <a:solidFill>
                  <a:schemeClr val="bg1"/>
                </a:solidFill>
                <a:latin typeface="Georgia"/>
                <a:cs typeface="Georgia"/>
              </a:rPr>
              <a:t>Reputation</a:t>
            </a:r>
            <a:endParaRPr lang="en-US" sz="3000" dirty="0">
              <a:solidFill>
                <a:schemeClr val="bg1"/>
              </a:solidFill>
              <a:latin typeface="Georgia"/>
              <a:cs typeface="Georgia"/>
            </a:endParaRPr>
          </a:p>
        </p:txBody>
      </p:sp>
    </p:spTree>
    <p:extLst>
      <p:ext uri="{BB962C8B-B14F-4D97-AF65-F5344CB8AC3E}">
        <p14:creationId xmlns:p14="http://schemas.microsoft.com/office/powerpoint/2010/main" val="428793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p:txStyles>
    <p:titleStyle>
      <a:lvl1pPr algn="ctr" defTabSz="457200" rtl="0" eaLnBrk="1" latinLnBrk="0" hangingPunct="1">
        <a:spcBef>
          <a:spcPct val="0"/>
        </a:spcBef>
        <a:buNone/>
        <a:defRPr sz="3500" kern="1200">
          <a:solidFill>
            <a:srgbClr val="FFFFFF"/>
          </a:solidFill>
          <a:latin typeface="Georgia"/>
          <a:ea typeface="+mj-ea"/>
          <a:cs typeface="Georgia"/>
        </a:defRPr>
      </a:lvl1pPr>
    </p:titleStyle>
    <p:bodyStyle>
      <a:lvl1pPr marL="0" indent="0" algn="l" defTabSz="457200" rtl="0" eaLnBrk="1" latinLnBrk="0" hangingPunct="1">
        <a:spcBef>
          <a:spcPct val="20000"/>
        </a:spcBef>
        <a:buFontTx/>
        <a:buNone/>
        <a:defRPr sz="3000" kern="1200">
          <a:solidFill>
            <a:schemeClr val="tx1"/>
          </a:solidFill>
          <a:latin typeface="+mn-lt"/>
          <a:ea typeface="+mn-ea"/>
          <a:cs typeface="+mn-cs"/>
        </a:defRPr>
      </a:lvl1pPr>
      <a:lvl2pPr marL="457200" indent="0" algn="l" defTabSz="457200" rtl="0" eaLnBrk="1" latinLnBrk="0" hangingPunct="1">
        <a:spcBef>
          <a:spcPct val="20000"/>
        </a:spcBef>
        <a:buFontTx/>
        <a:buNone/>
        <a:defRPr sz="3000" kern="1200" baseline="0">
          <a:solidFill>
            <a:schemeClr val="tx1"/>
          </a:solidFill>
          <a:latin typeface="+mn-lt"/>
          <a:ea typeface="+mn-ea"/>
          <a:cs typeface="+mn-cs"/>
        </a:defRPr>
      </a:lvl2pPr>
      <a:lvl3pPr marL="914400" indent="0" algn="l" defTabSz="457200" rtl="0" eaLnBrk="1" latinLnBrk="0" hangingPunct="1">
        <a:spcBef>
          <a:spcPct val="20000"/>
        </a:spcBef>
        <a:buFontTx/>
        <a:buNone/>
        <a:defRPr sz="3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3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32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53887"/>
            <a:ext cx="9144000" cy="1785104"/>
          </a:xfrm>
          <a:prstGeom prst="rect">
            <a:avLst/>
          </a:prstGeom>
          <a:noFill/>
        </p:spPr>
        <p:txBody>
          <a:bodyPr wrap="square" rtlCol="0">
            <a:spAutoFit/>
          </a:bodyPr>
          <a:lstStyle/>
          <a:p>
            <a:pPr algn="ctr">
              <a:lnSpc>
                <a:spcPts val="6600"/>
              </a:lnSpc>
            </a:pPr>
            <a:r>
              <a:rPr lang="en-US" sz="5500" dirty="0"/>
              <a:t>How do you </a:t>
            </a:r>
            <a:r>
              <a:rPr lang="en-US" sz="5500" b="1" dirty="0" smtClean="0">
                <a:solidFill>
                  <a:srgbClr val="40B4E5"/>
                </a:solidFill>
              </a:rPr>
              <a:t>earn</a:t>
            </a:r>
            <a:r>
              <a:rPr lang="en-US" sz="5500" dirty="0" smtClean="0"/>
              <a:t/>
            </a:r>
            <a:br>
              <a:rPr lang="en-US" sz="5500" dirty="0" smtClean="0"/>
            </a:br>
            <a:r>
              <a:rPr lang="en-US" sz="5500" dirty="0" smtClean="0"/>
              <a:t>your </a:t>
            </a:r>
            <a:r>
              <a:rPr lang="en-US" sz="5500" dirty="0"/>
              <a:t>reputation? </a:t>
            </a:r>
          </a:p>
        </p:txBody>
      </p:sp>
    </p:spTree>
    <p:extLst>
      <p:ext uri="{BB962C8B-B14F-4D97-AF65-F5344CB8AC3E}">
        <p14:creationId xmlns:p14="http://schemas.microsoft.com/office/powerpoint/2010/main" val="268198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What factors impact </a:t>
            </a:r>
            <a:br>
              <a:rPr lang="en-US" dirty="0" smtClean="0"/>
            </a:br>
            <a:r>
              <a:rPr lang="en-US" dirty="0" smtClean="0"/>
              <a:t>your </a:t>
            </a:r>
            <a:r>
              <a:rPr lang="en-US" b="1" dirty="0" smtClean="0">
                <a:solidFill>
                  <a:srgbClr val="40B4E5"/>
                </a:solidFill>
              </a:rPr>
              <a:t>reputation</a:t>
            </a:r>
            <a:r>
              <a:rPr lang="en-US" dirty="0" smtClean="0"/>
              <a:t>?</a:t>
            </a:r>
            <a:endParaRPr lang="en-US" dirty="0"/>
          </a:p>
        </p:txBody>
      </p:sp>
    </p:spTree>
    <p:extLst>
      <p:ext uri="{BB962C8B-B14F-4D97-AF65-F5344CB8AC3E}">
        <p14:creationId xmlns:p14="http://schemas.microsoft.com/office/powerpoint/2010/main" val="3829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53887"/>
            <a:ext cx="9144000" cy="2631490"/>
          </a:xfrm>
          <a:prstGeom prst="rect">
            <a:avLst/>
          </a:prstGeom>
          <a:noFill/>
        </p:spPr>
        <p:txBody>
          <a:bodyPr wrap="square" rtlCol="0">
            <a:spAutoFit/>
          </a:bodyPr>
          <a:lstStyle/>
          <a:p>
            <a:pPr algn="ctr"/>
            <a:r>
              <a:rPr lang="en-US" sz="5500" dirty="0"/>
              <a:t>Who are the </a:t>
            </a:r>
            <a:r>
              <a:rPr lang="en-US" sz="5500" b="1" dirty="0">
                <a:solidFill>
                  <a:srgbClr val="40B4E5"/>
                </a:solidFill>
              </a:rPr>
              <a:t>most important audiences</a:t>
            </a:r>
            <a:r>
              <a:rPr lang="en-US" sz="5500" dirty="0"/>
              <a:t> to determine </a:t>
            </a:r>
            <a:r>
              <a:rPr lang="en-US" sz="5500" dirty="0" smtClean="0"/>
              <a:t/>
            </a:r>
            <a:br>
              <a:rPr lang="en-US" sz="5500" dirty="0" smtClean="0"/>
            </a:br>
            <a:r>
              <a:rPr lang="en-US" sz="5500" dirty="0" smtClean="0"/>
              <a:t>what </a:t>
            </a:r>
            <a:r>
              <a:rPr lang="en-US" sz="5500" dirty="0"/>
              <a:t>your reputation is?</a:t>
            </a:r>
          </a:p>
        </p:txBody>
      </p:sp>
    </p:spTree>
    <p:extLst>
      <p:ext uri="{BB962C8B-B14F-4D97-AF65-F5344CB8AC3E}">
        <p14:creationId xmlns:p14="http://schemas.microsoft.com/office/powerpoint/2010/main" val="139791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244853"/>
            <a:ext cx="5590602" cy="332873"/>
          </a:xfrm>
          <a:prstGeom prst="rect">
            <a:avLst/>
          </a:prstGeom>
          <a:solidFill>
            <a:srgbClr val="F5E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p:cNvSpPr/>
          <p:nvPr/>
        </p:nvSpPr>
        <p:spPr>
          <a:xfrm>
            <a:off x="457200" y="2831386"/>
            <a:ext cx="6080964" cy="332873"/>
          </a:xfrm>
          <a:prstGeom prst="rect">
            <a:avLst/>
          </a:prstGeom>
          <a:solidFill>
            <a:srgbClr val="F5E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457200" y="3822755"/>
            <a:ext cx="8229600" cy="2730958"/>
          </a:xfrm>
        </p:spPr>
        <p:txBody>
          <a:bodyPr>
            <a:normAutofit/>
          </a:bodyPr>
          <a:lstStyle/>
          <a:p>
            <a:pPr marL="285750" indent="-285750">
              <a:lnSpc>
                <a:spcPts val="2600"/>
              </a:lnSpc>
              <a:spcAft>
                <a:spcPts val="600"/>
              </a:spcAft>
              <a:buFont typeface="Wingdings" charset="2"/>
              <a:buChar char="§"/>
            </a:pPr>
            <a:r>
              <a:rPr lang="en-US" sz="2000" dirty="0"/>
              <a:t>Your reputation is shaped and grown by the choices you make over time. </a:t>
            </a:r>
          </a:p>
          <a:p>
            <a:pPr marL="285750" indent="-285750">
              <a:lnSpc>
                <a:spcPts val="2600"/>
              </a:lnSpc>
              <a:spcAft>
                <a:spcPts val="600"/>
              </a:spcAft>
              <a:buFont typeface="Wingdings" charset="2"/>
              <a:buChar char="§"/>
            </a:pPr>
            <a:r>
              <a:rPr lang="en-US" sz="2000" dirty="0"/>
              <a:t>The ultimate goal is to make communication decisions that are clearly aligned to your mission and consistent over time</a:t>
            </a:r>
            <a:r>
              <a:rPr lang="en-US" sz="2000" dirty="0" smtClean="0"/>
              <a:t>.</a:t>
            </a:r>
          </a:p>
          <a:p>
            <a:pPr marL="285750" indent="-285750">
              <a:lnSpc>
                <a:spcPts val="2600"/>
              </a:lnSpc>
              <a:spcAft>
                <a:spcPts val="600"/>
              </a:spcAft>
              <a:buFont typeface="Wingdings" charset="2"/>
              <a:buChar char="§"/>
            </a:pPr>
            <a:r>
              <a:rPr lang="en-US" sz="2000" dirty="0"/>
              <a:t>Clarity and consistency are key, and knowing when to say no plays a big role, too.</a:t>
            </a:r>
          </a:p>
        </p:txBody>
      </p:sp>
      <p:sp>
        <p:nvSpPr>
          <p:cNvPr id="4" name="TextBox 3"/>
          <p:cNvSpPr txBox="1"/>
          <p:nvPr/>
        </p:nvSpPr>
        <p:spPr>
          <a:xfrm>
            <a:off x="457200" y="2338925"/>
            <a:ext cx="8229600" cy="1238801"/>
          </a:xfrm>
          <a:prstGeom prst="rect">
            <a:avLst/>
          </a:prstGeom>
          <a:noFill/>
        </p:spPr>
        <p:txBody>
          <a:bodyPr wrap="square" rtlCol="0">
            <a:spAutoFit/>
          </a:bodyPr>
          <a:lstStyle/>
          <a:p>
            <a:pPr lvl="0">
              <a:lnSpc>
                <a:spcPts val="3000"/>
              </a:lnSpc>
              <a:spcBef>
                <a:spcPct val="20000"/>
              </a:spcBef>
              <a:spcAft>
                <a:spcPts val="1200"/>
              </a:spcAft>
            </a:pPr>
            <a:r>
              <a:rPr lang="en-US" sz="2200" dirty="0">
                <a:solidFill>
                  <a:prstClr val="black"/>
                </a:solidFill>
                <a:latin typeface="Georgia"/>
                <a:cs typeface="Georgia"/>
              </a:rPr>
              <a:t>Call it brand equity, issue expertise, or reputation. </a:t>
            </a:r>
            <a:br>
              <a:rPr lang="en-US" sz="2200" dirty="0">
                <a:solidFill>
                  <a:prstClr val="black"/>
                </a:solidFill>
                <a:latin typeface="Georgia"/>
                <a:cs typeface="Georgia"/>
              </a:rPr>
            </a:br>
            <a:r>
              <a:rPr lang="en-US" sz="2200" dirty="0">
                <a:solidFill>
                  <a:prstClr val="black"/>
                </a:solidFill>
                <a:latin typeface="Georgia"/>
                <a:cs typeface="Georgia"/>
              </a:rPr>
              <a:t>It is the sum of earned </a:t>
            </a:r>
            <a:r>
              <a:rPr lang="en-US" sz="2200" i="1" dirty="0">
                <a:solidFill>
                  <a:prstClr val="black"/>
                </a:solidFill>
                <a:latin typeface="Georgia"/>
                <a:cs typeface="Georgia"/>
              </a:rPr>
              <a:t>and</a:t>
            </a:r>
            <a:r>
              <a:rPr lang="en-US" sz="2200" dirty="0">
                <a:solidFill>
                  <a:prstClr val="black"/>
                </a:solidFill>
                <a:latin typeface="Georgia"/>
                <a:cs typeface="Georgia"/>
              </a:rPr>
              <a:t> perceived credibility </a:t>
            </a:r>
            <a:br>
              <a:rPr lang="en-US" sz="2200" dirty="0">
                <a:solidFill>
                  <a:prstClr val="black"/>
                </a:solidFill>
                <a:latin typeface="Georgia"/>
                <a:cs typeface="Georgia"/>
              </a:rPr>
            </a:br>
            <a:r>
              <a:rPr lang="en-US" sz="2200" dirty="0">
                <a:solidFill>
                  <a:prstClr val="black"/>
                </a:solidFill>
                <a:latin typeface="Georgia"/>
                <a:cs typeface="Georgia"/>
              </a:rPr>
              <a:t>an organization holds around a set of issues</a:t>
            </a:r>
            <a:r>
              <a:rPr lang="en-US" sz="2200" dirty="0" smtClean="0">
                <a:solidFill>
                  <a:prstClr val="black"/>
                </a:solidFill>
                <a:latin typeface="Georgia"/>
                <a:cs typeface="Georgia"/>
              </a:rPr>
              <a:t>.</a:t>
            </a:r>
            <a:endParaRPr lang="en-US" sz="2200" dirty="0">
              <a:solidFill>
                <a:prstClr val="black"/>
              </a:solidFill>
              <a:latin typeface="Georgia"/>
              <a:cs typeface="Georgia"/>
            </a:endParaRPr>
          </a:p>
        </p:txBody>
      </p:sp>
    </p:spTree>
    <p:extLst>
      <p:ext uri="{BB962C8B-B14F-4D97-AF65-F5344CB8AC3E}">
        <p14:creationId xmlns:p14="http://schemas.microsoft.com/office/powerpoint/2010/main" val="28832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9" y="2514600"/>
            <a:ext cx="6845663" cy="2862322"/>
          </a:xfrm>
          <a:prstGeom prst="rect">
            <a:avLst/>
          </a:prstGeom>
          <a:noFill/>
        </p:spPr>
        <p:txBody>
          <a:bodyPr wrap="square" rtlCol="0">
            <a:spAutoFit/>
          </a:bodyPr>
          <a:lstStyle/>
          <a:p>
            <a:r>
              <a:rPr lang="en-US" sz="6000" dirty="0" smtClean="0">
                <a:solidFill>
                  <a:schemeClr val="bg1"/>
                </a:solidFill>
              </a:rPr>
              <a:t>86%</a:t>
            </a:r>
            <a:endParaRPr lang="en-US" sz="3000" dirty="0" smtClean="0">
              <a:solidFill>
                <a:schemeClr val="bg1"/>
              </a:solidFill>
            </a:endParaRPr>
          </a:p>
          <a:p>
            <a:r>
              <a:rPr lang="en-US" sz="3000" dirty="0" smtClean="0">
                <a:solidFill>
                  <a:schemeClr val="bg1"/>
                </a:solidFill>
              </a:rPr>
              <a:t>Percentage of survey respondents </a:t>
            </a:r>
            <a:br>
              <a:rPr lang="en-US" sz="3000" dirty="0" smtClean="0">
                <a:solidFill>
                  <a:schemeClr val="bg1"/>
                </a:solidFill>
              </a:rPr>
            </a:br>
            <a:r>
              <a:rPr lang="en-US" sz="3000" dirty="0" smtClean="0">
                <a:solidFill>
                  <a:schemeClr val="bg1"/>
                </a:solidFill>
              </a:rPr>
              <a:t>who agree that when foundations communicate about an issue </a:t>
            </a:r>
            <a:r>
              <a:rPr lang="en-US" sz="3000" dirty="0">
                <a:solidFill>
                  <a:schemeClr val="bg1"/>
                </a:solidFill>
              </a:rPr>
              <a:t>i</a:t>
            </a:r>
            <a:r>
              <a:rPr lang="en-US" sz="3000" dirty="0" smtClean="0">
                <a:solidFill>
                  <a:schemeClr val="bg1"/>
                </a:solidFill>
              </a:rPr>
              <a:t>t helps </a:t>
            </a:r>
            <a:br>
              <a:rPr lang="en-US" sz="3000" dirty="0" smtClean="0">
                <a:solidFill>
                  <a:schemeClr val="bg1"/>
                </a:solidFill>
              </a:rPr>
            </a:br>
            <a:r>
              <a:rPr lang="en-US" sz="3000" dirty="0" smtClean="0">
                <a:solidFill>
                  <a:schemeClr val="bg1"/>
                </a:solidFill>
              </a:rPr>
              <a:t>their grantees work more boldly.</a:t>
            </a:r>
            <a:endParaRPr lang="en-US" sz="3000" dirty="0">
              <a:solidFill>
                <a:schemeClr val="bg1"/>
              </a:solidFill>
            </a:endParaRPr>
          </a:p>
        </p:txBody>
      </p:sp>
    </p:spTree>
    <p:extLst>
      <p:ext uri="{BB962C8B-B14F-4D97-AF65-F5344CB8AC3E}">
        <p14:creationId xmlns:p14="http://schemas.microsoft.com/office/powerpoint/2010/main" val="285827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3046988"/>
          </a:xfrm>
          <a:prstGeom prst="rect">
            <a:avLst/>
          </a:prstGeom>
          <a:noFill/>
        </p:spPr>
        <p:txBody>
          <a:bodyPr wrap="square" rtlCol="0">
            <a:spAutoFit/>
          </a:bodyPr>
          <a:lstStyle/>
          <a:p>
            <a:r>
              <a:rPr lang="en-US" sz="6000" dirty="0" smtClean="0">
                <a:solidFill>
                  <a:srgbClr val="FFFFFF"/>
                </a:solidFill>
              </a:rPr>
              <a:t>49%</a:t>
            </a:r>
          </a:p>
          <a:p>
            <a:endParaRPr lang="en-US" sz="1200" dirty="0" smtClean="0">
              <a:solidFill>
                <a:srgbClr val="FFFFFF"/>
              </a:solidFill>
            </a:endParaRPr>
          </a:p>
          <a:p>
            <a:r>
              <a:rPr lang="en-US" sz="3000" dirty="0" smtClean="0">
                <a:solidFill>
                  <a:srgbClr val="FFFFFF"/>
                </a:solidFill>
              </a:rPr>
              <a:t>Percentage of survey respondents who feel that communications always or often helps to ensure that “progress made in program areas ‘sticks’ and leads to lasting change.” </a:t>
            </a:r>
            <a:endParaRPr lang="en-US" sz="3000" dirty="0">
              <a:solidFill>
                <a:srgbClr val="FFFFFF"/>
              </a:solidFill>
            </a:endParaRPr>
          </a:p>
        </p:txBody>
      </p:sp>
    </p:spTree>
    <p:extLst>
      <p:ext uri="{BB962C8B-B14F-4D97-AF65-F5344CB8AC3E}">
        <p14:creationId xmlns:p14="http://schemas.microsoft.com/office/powerpoint/2010/main" val="316842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3046988"/>
          </a:xfrm>
          <a:prstGeom prst="rect">
            <a:avLst/>
          </a:prstGeom>
          <a:noFill/>
        </p:spPr>
        <p:txBody>
          <a:bodyPr wrap="square" rtlCol="0">
            <a:spAutoFit/>
          </a:bodyPr>
          <a:lstStyle/>
          <a:p>
            <a:r>
              <a:rPr lang="en-US" sz="6000" dirty="0" smtClean="0">
                <a:solidFill>
                  <a:srgbClr val="FFFFFF"/>
                </a:solidFill>
              </a:rPr>
              <a:t>75%</a:t>
            </a:r>
          </a:p>
          <a:p>
            <a:endParaRPr lang="en-US" sz="1200" dirty="0" smtClean="0">
              <a:solidFill>
                <a:srgbClr val="FFFFFF"/>
              </a:solidFill>
            </a:endParaRPr>
          </a:p>
          <a:p>
            <a:r>
              <a:rPr lang="en-US" sz="3000" dirty="0">
                <a:solidFill>
                  <a:srgbClr val="FFFFFF"/>
                </a:solidFill>
              </a:rPr>
              <a:t>Percentage of survey respondents who agree that “without effective communications we could not raise the support we need (such as funding, partners, and good will).</a:t>
            </a:r>
            <a:r>
              <a:rPr lang="en-US" sz="3000" dirty="0" smtClean="0">
                <a:solidFill>
                  <a:srgbClr val="FFFFFF"/>
                </a:solidFill>
              </a:rPr>
              <a:t>”</a:t>
            </a:r>
            <a:endParaRPr lang="en-US" sz="3000" dirty="0">
              <a:solidFill>
                <a:srgbClr val="FFFFFF"/>
              </a:solidFill>
            </a:endParaRPr>
          </a:p>
        </p:txBody>
      </p:sp>
    </p:spTree>
    <p:extLst>
      <p:ext uri="{BB962C8B-B14F-4D97-AF65-F5344CB8AC3E}">
        <p14:creationId xmlns:p14="http://schemas.microsoft.com/office/powerpoint/2010/main" val="361232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2123658"/>
          </a:xfrm>
          <a:prstGeom prst="rect">
            <a:avLst/>
          </a:prstGeom>
          <a:noFill/>
        </p:spPr>
        <p:txBody>
          <a:bodyPr wrap="square" rtlCol="0">
            <a:spAutoFit/>
          </a:bodyPr>
          <a:lstStyle/>
          <a:p>
            <a:r>
              <a:rPr lang="en-US" sz="6000" dirty="0" smtClean="0">
                <a:solidFill>
                  <a:srgbClr val="FFFFFF"/>
                </a:solidFill>
              </a:rPr>
              <a:t>68%</a:t>
            </a:r>
          </a:p>
          <a:p>
            <a:endParaRPr lang="en-US" sz="1200" dirty="0" smtClean="0">
              <a:solidFill>
                <a:srgbClr val="FFFFFF"/>
              </a:solidFill>
            </a:endParaRPr>
          </a:p>
          <a:p>
            <a:r>
              <a:rPr lang="en-US" sz="3000" dirty="0">
                <a:solidFill>
                  <a:srgbClr val="FFFFFF"/>
                </a:solidFill>
              </a:rPr>
              <a:t>Percentage of Fortune 500 CEOs who have absolutely no presence on social media.</a:t>
            </a:r>
          </a:p>
        </p:txBody>
      </p:sp>
    </p:spTree>
    <p:extLst>
      <p:ext uri="{BB962C8B-B14F-4D97-AF65-F5344CB8AC3E}">
        <p14:creationId xmlns:p14="http://schemas.microsoft.com/office/powerpoint/2010/main" val="228381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lnSpc>
                <a:spcPts val="3900"/>
              </a:lnSpc>
              <a:spcBef>
                <a:spcPts val="0"/>
              </a:spcBef>
              <a:spcAft>
                <a:spcPts val="2400"/>
              </a:spcAft>
            </a:pPr>
            <a:r>
              <a:rPr lang="en-US" sz="3000" dirty="0">
                <a:solidFill>
                  <a:srgbClr val="000000"/>
                </a:solidFill>
              </a:rPr>
              <a:t>“If we </a:t>
            </a:r>
            <a:r>
              <a:rPr lang="en-US" sz="3000" dirty="0" smtClean="0">
                <a:solidFill>
                  <a:srgbClr val="000000"/>
                </a:solidFill>
              </a:rPr>
              <a:t>don’t </a:t>
            </a:r>
            <a:r>
              <a:rPr lang="en-US" sz="3000" dirty="0">
                <a:solidFill>
                  <a:srgbClr val="000000"/>
                </a:solidFill>
              </a:rPr>
              <a:t>tell our own story, someone else will, and they will get it wrong.”</a:t>
            </a:r>
          </a:p>
          <a:p>
            <a:pPr lvl="0">
              <a:lnSpc>
                <a:spcPts val="2700"/>
              </a:lnSpc>
              <a:spcBef>
                <a:spcPts val="0"/>
              </a:spcBef>
              <a:spcAft>
                <a:spcPts val="0"/>
              </a:spcAft>
            </a:pPr>
            <a:r>
              <a:rPr lang="en-US" sz="2000" b="1" cap="all" dirty="0">
                <a:solidFill>
                  <a:srgbClr val="000000"/>
                </a:solidFill>
                <a:latin typeface="Calibri"/>
              </a:rPr>
              <a:t>Communication Leader</a:t>
            </a:r>
            <a:br>
              <a:rPr lang="en-US" sz="2000" b="1" cap="all" dirty="0">
                <a:solidFill>
                  <a:srgbClr val="000000"/>
                </a:solidFill>
                <a:latin typeface="Calibri"/>
              </a:rPr>
            </a:br>
            <a:r>
              <a:rPr lang="en-US" sz="2000" b="1" i="1" dirty="0">
                <a:solidFill>
                  <a:srgbClr val="000000"/>
                </a:solidFill>
                <a:latin typeface="Calibri"/>
              </a:rPr>
              <a:t>Private Foundation </a:t>
            </a:r>
          </a:p>
          <a:p>
            <a:endParaRPr lang="en-US" dirty="0"/>
          </a:p>
        </p:txBody>
      </p:sp>
    </p:spTree>
    <p:extLst>
      <p:ext uri="{BB962C8B-B14F-4D97-AF65-F5344CB8AC3E}">
        <p14:creationId xmlns:p14="http://schemas.microsoft.com/office/powerpoint/2010/main" val="93426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10000"/>
          </a:bodyPr>
          <a:lstStyle/>
          <a:p>
            <a:pPr lvl="0">
              <a:lnSpc>
                <a:spcPct val="130000"/>
              </a:lnSpc>
              <a:spcBef>
                <a:spcPts val="0"/>
              </a:spcBef>
              <a:spcAft>
                <a:spcPts val="2400"/>
              </a:spcAft>
            </a:pPr>
            <a:r>
              <a:rPr lang="en-US" sz="2200" dirty="0">
                <a:solidFill>
                  <a:srgbClr val="000000"/>
                </a:solidFill>
              </a:rPr>
              <a:t>“When our president and CEO was hired, she visited foundations of a similar asset size to find out, ‘If you could do it all over again, what would you do differently?’ The consistent message was, ‘Get communication right from the get-go. Tell your own story lest someone else tell it for you.’”</a:t>
            </a:r>
          </a:p>
          <a:p>
            <a:pPr lvl="0">
              <a:lnSpc>
                <a:spcPts val="2700"/>
              </a:lnSpc>
              <a:spcBef>
                <a:spcPts val="0"/>
              </a:spcBef>
              <a:spcAft>
                <a:spcPts val="0"/>
              </a:spcAft>
            </a:pPr>
            <a:r>
              <a:rPr lang="en-US" sz="2000" b="1" cap="all" dirty="0">
                <a:solidFill>
                  <a:srgbClr val="000000"/>
                </a:solidFill>
                <a:latin typeface="Calibri"/>
              </a:rPr>
              <a:t>Communication Leader</a:t>
            </a:r>
            <a:br>
              <a:rPr lang="en-US" sz="2000" b="1" cap="all" dirty="0">
                <a:solidFill>
                  <a:srgbClr val="000000"/>
                </a:solidFill>
                <a:latin typeface="Calibri"/>
              </a:rPr>
            </a:br>
            <a:r>
              <a:rPr lang="en-US" sz="2000" b="1" i="1" dirty="0">
                <a:solidFill>
                  <a:srgbClr val="000000"/>
                </a:solidFill>
                <a:latin typeface="Calibri"/>
              </a:rPr>
              <a:t>Private Foundation </a:t>
            </a:r>
          </a:p>
          <a:p>
            <a:endParaRPr lang="en-US" dirty="0"/>
          </a:p>
        </p:txBody>
      </p:sp>
    </p:spTree>
    <p:extLst>
      <p:ext uri="{BB962C8B-B14F-4D97-AF65-F5344CB8AC3E}">
        <p14:creationId xmlns:p14="http://schemas.microsoft.com/office/powerpoint/2010/main" val="131594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lvl="0">
              <a:lnSpc>
                <a:spcPts val="3500"/>
              </a:lnSpc>
              <a:spcBef>
                <a:spcPts val="0"/>
              </a:spcBef>
            </a:pPr>
            <a:r>
              <a:rPr lang="en-US" sz="2500" dirty="0">
                <a:solidFill>
                  <a:srgbClr val="000000"/>
                </a:solidFill>
              </a:rPr>
              <a:t>“We communicate because we want to get others excited about the work we are doing. We want public sector players to take notice, and we want to be seen as thought leaders in our issue areas.”</a:t>
            </a:r>
          </a:p>
          <a:p>
            <a:pPr lvl="0">
              <a:lnSpc>
                <a:spcPts val="3900"/>
              </a:lnSpc>
              <a:spcBef>
                <a:spcPts val="0"/>
              </a:spcBef>
              <a:spcAft>
                <a:spcPts val="0"/>
              </a:spcAft>
            </a:pPr>
            <a:r>
              <a:rPr lang="en-US" sz="2000" b="1" cap="all" dirty="0">
                <a:solidFill>
                  <a:srgbClr val="000000"/>
                </a:solidFill>
                <a:latin typeface="Calibri"/>
                <a:cs typeface="Calibri"/>
              </a:rPr>
              <a:t>Executive Leader</a:t>
            </a:r>
          </a:p>
          <a:p>
            <a:pPr lvl="0">
              <a:lnSpc>
                <a:spcPts val="2700"/>
              </a:lnSpc>
              <a:spcBef>
                <a:spcPts val="0"/>
              </a:spcBef>
              <a:spcAft>
                <a:spcPts val="0"/>
              </a:spcAft>
            </a:pPr>
            <a:r>
              <a:rPr lang="en-US" sz="2000" b="1" i="1" dirty="0">
                <a:solidFill>
                  <a:srgbClr val="000000"/>
                </a:solidFill>
                <a:latin typeface="Calibri"/>
                <a:cs typeface="Calibri"/>
              </a:rPr>
              <a:t>Private Foundation </a:t>
            </a:r>
          </a:p>
          <a:p>
            <a:endParaRPr lang="en-US" dirty="0"/>
          </a:p>
        </p:txBody>
      </p:sp>
    </p:spTree>
    <p:extLst>
      <p:ext uri="{BB962C8B-B14F-4D97-AF65-F5344CB8AC3E}">
        <p14:creationId xmlns:p14="http://schemas.microsoft.com/office/powerpoint/2010/main" val="381252541"/>
      </p:ext>
    </p:extLst>
  </p:cSld>
  <p:clrMapOvr>
    <a:masterClrMapping/>
  </p:clrMapOvr>
</p:sld>
</file>

<file path=ppt/theme/theme1.xml><?xml version="1.0" encoding="utf-8"?>
<a:theme xmlns:a="http://schemas.openxmlformats.org/drawingml/2006/main" name="Office Theme">
  <a:themeElements>
    <a:clrScheme name="Communications Matters">
      <a:dk1>
        <a:srgbClr val="000000"/>
      </a:dk1>
      <a:lt1>
        <a:sysClr val="window" lastClr="FFFFFF"/>
      </a:lt1>
      <a:dk2>
        <a:srgbClr val="0082C9"/>
      </a:dk2>
      <a:lt2>
        <a:srgbClr val="FFFFFF"/>
      </a:lt2>
      <a:accent1>
        <a:srgbClr val="0082C9"/>
      </a:accent1>
      <a:accent2>
        <a:srgbClr val="40B4E5"/>
      </a:accent2>
      <a:accent3>
        <a:srgbClr val="95D600"/>
      </a:accent3>
      <a:accent4>
        <a:srgbClr val="63A70A"/>
      </a:accent4>
      <a:accent5>
        <a:srgbClr val="F9BE00"/>
      </a:accent5>
      <a:accent6>
        <a:srgbClr val="D12A2F"/>
      </a:accent6>
      <a:hlink>
        <a:srgbClr val="880D53"/>
      </a:hlink>
      <a:folHlink>
        <a:srgbClr val="F5E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305</Words>
  <Application>Microsoft Macintosh PowerPoint</Application>
  <PresentationFormat>On-screen Show (4:3)</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 Sherman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tina</cp:lastModifiedBy>
  <cp:revision>87</cp:revision>
  <dcterms:created xsi:type="dcterms:W3CDTF">2014-12-01T19:32:04Z</dcterms:created>
  <dcterms:modified xsi:type="dcterms:W3CDTF">2015-02-02T16:35:26Z</dcterms:modified>
</cp:coreProperties>
</file>