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7" r:id="rId3"/>
    <p:sldId id="272" r:id="rId4"/>
    <p:sldId id="277" r:id="rId5"/>
    <p:sldId id="284" r:id="rId6"/>
    <p:sldId id="270" r:id="rId7"/>
    <p:sldId id="283" r:id="rId8"/>
    <p:sldId id="285" r:id="rId9"/>
    <p:sldId id="269" r:id="rId10"/>
    <p:sldId id="286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A"/>
    <a:srgbClr val="F5E600"/>
    <a:srgbClr val="880D53"/>
    <a:srgbClr val="D12A2F"/>
    <a:srgbClr val="F9BE00"/>
    <a:srgbClr val="63A70A"/>
    <a:srgbClr val="95D600"/>
    <a:srgbClr val="40B4E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12"/>
      </p:cViewPr>
      <p:guideLst>
        <p:guide orient="horz"/>
        <p:guide pos="14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1201_commatters_ppt_tool_phase2_conce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 userDrawn="1"/>
        </p:nvSpPr>
        <p:spPr>
          <a:xfrm>
            <a:off x="3200400" y="914400"/>
            <a:ext cx="5486400" cy="5212080"/>
          </a:xfrm>
          <a:prstGeom prst="wedgeEllipseCallout">
            <a:avLst>
              <a:gd name="adj1" fmla="val 44154"/>
              <a:gd name="adj2" fmla="val 59233"/>
            </a:avLst>
          </a:prstGeom>
          <a:solidFill>
            <a:srgbClr val="40B4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Georgia"/>
                <a:cs typeface="Georgia"/>
              </a:rPr>
              <a:t>Resources</a:t>
            </a:r>
            <a:endParaRPr lang="en-US" sz="4800" dirty="0">
              <a:latin typeface="Georgia"/>
              <a:cs typeface="Georgia"/>
            </a:endParaRPr>
          </a:p>
        </p:txBody>
      </p:sp>
      <p:pic>
        <p:nvPicPr>
          <p:cNvPr id="10" name="Picture 9" descr="141201_com_matters_model_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18288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66654" y="6197247"/>
            <a:ext cx="2986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www.com-matters.org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 descr="141201_comnetwork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55450"/>
            <a:ext cx="1905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769"/>
            <a:ext cx="8229600" cy="1039091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45"/>
            <a:ext cx="8229600" cy="2939618"/>
          </a:xfrm>
          <a:prstGeom prst="rect">
            <a:avLst/>
          </a:prstGeom>
        </p:spPr>
        <p:txBody>
          <a:bodyPr/>
          <a:lstStyle>
            <a:lvl1pPr>
              <a:spcBef>
                <a:spcPts val="120"/>
              </a:spcBef>
              <a:defRPr/>
            </a:lvl1pPr>
            <a:lvl2pPr>
              <a:spcBef>
                <a:spcPts val="120"/>
              </a:spcBef>
              <a:defRPr/>
            </a:lvl2pPr>
            <a:lvl3pPr>
              <a:spcBef>
                <a:spcPts val="120"/>
              </a:spcBef>
              <a:defRPr/>
            </a:lvl3pPr>
            <a:lvl4pPr>
              <a:spcBef>
                <a:spcPts val="120"/>
              </a:spcBef>
              <a:defRPr/>
            </a:lvl4pPr>
            <a:lvl5pPr>
              <a:spcBef>
                <a:spcPts val="12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A20DB-79C9-284A-B064-C1082F9BAC35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71D99-9AFD-D847-8281-FF63260A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2752344"/>
            <a:ext cx="9144000" cy="3556000"/>
          </a:xfrm>
        </p:spPr>
        <p:txBody>
          <a:bodyPr/>
          <a:lstStyle>
            <a:lvl1pPr algn="ctr">
              <a:lnSpc>
                <a:spcPts val="6600"/>
              </a:lnSpc>
              <a:defRPr sz="5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968151" y="3010004"/>
            <a:ext cx="7317682" cy="2970540"/>
          </a:xfrm>
        </p:spPr>
        <p:txBody>
          <a:bodyPr/>
          <a:lstStyle>
            <a:lvl1pPr marL="0" algn="r">
              <a:lnSpc>
                <a:spcPts val="3000"/>
              </a:lnSpc>
              <a:spcAft>
                <a:spcPts val="1200"/>
              </a:spcAft>
              <a:buFontTx/>
              <a:buNone/>
              <a:defRPr sz="2300">
                <a:latin typeface="Georgia"/>
                <a:cs typeface="Georgia"/>
              </a:defRPr>
            </a:lvl1pPr>
            <a:lvl2pPr marL="0" algn="r">
              <a:buFontTx/>
              <a:buNone/>
              <a:defRPr sz="2000" b="1" i="0" cap="all"/>
            </a:lvl2pPr>
            <a:lvl3pPr marL="0" algn="r">
              <a:lnSpc>
                <a:spcPts val="2100"/>
              </a:lnSpc>
              <a:buFontTx/>
              <a:buNone/>
              <a:defRPr sz="2000" i="1"/>
            </a:lvl3pPr>
          </a:lstStyle>
          <a:p>
            <a:pPr lvl="0"/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Quote Attribution 1</a:t>
            </a:r>
          </a:p>
          <a:p>
            <a:pPr lvl="2"/>
            <a:r>
              <a:rPr lang="en-US" dirty="0" smtClean="0"/>
              <a:t>Quote Attribution 2</a:t>
            </a:r>
          </a:p>
        </p:txBody>
      </p:sp>
      <p:sp>
        <p:nvSpPr>
          <p:cNvPr id="5" name="Oval Callout 4"/>
          <p:cNvSpPr/>
          <p:nvPr userDrawn="1"/>
        </p:nvSpPr>
        <p:spPr>
          <a:xfrm>
            <a:off x="968151" y="2552804"/>
            <a:ext cx="457200" cy="457200"/>
          </a:xfrm>
          <a:prstGeom prst="wedgeEllipseCallout">
            <a:avLst>
              <a:gd name="adj1" fmla="val -51535"/>
              <a:gd name="adj2" fmla="val 6542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" algn="ctr">
              <a:lnSpc>
                <a:spcPts val="8500"/>
              </a:lnSpc>
            </a:pPr>
            <a:r>
              <a:rPr lang="en-US" sz="5000" dirty="0" smtClean="0">
                <a:latin typeface="Georgia"/>
                <a:cs typeface="Georgia"/>
              </a:rPr>
              <a:t>“</a:t>
            </a:r>
            <a:endParaRPr lang="en-US" sz="5000" dirty="0">
              <a:latin typeface="Georgia"/>
              <a:cs typeface="Georgia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96011" y="2786345"/>
            <a:ext cx="65898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219_commatters_ppt_tool_header_transparent_page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141222_bigbubble_white_bra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982133" cy="914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054298" y="6378110"/>
            <a:ext cx="1743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bg1"/>
                </a:solidFill>
              </a:rPr>
              <a:t>www.com-matters.org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14601"/>
            <a:ext cx="7677150" cy="3616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Number Big</a:t>
            </a:r>
          </a:p>
          <a:p>
            <a:pPr lvl="1"/>
            <a:r>
              <a:rPr lang="en-US" dirty="0" smtClean="0"/>
              <a:t>Description Small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346364"/>
            <a:ext cx="31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Resources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1650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1219_commatters_ppt_tool_header_transparent7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1226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66654" y="6139522"/>
            <a:ext cx="298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www.com-matters.org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054298" y="6378110"/>
            <a:ext cx="1743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1"/>
                </a:solidFill>
              </a:rPr>
              <a:t>www.com-matters.org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3" descr="141222_bigbubble_brand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982133" cy="9144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350297"/>
            <a:ext cx="8229600" cy="377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57200" y="346364"/>
            <a:ext cx="31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Resources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879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5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32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53887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/>
              <a:t>How do you </a:t>
            </a:r>
            <a:r>
              <a:rPr lang="en-US" sz="5500" b="1" dirty="0" smtClean="0">
                <a:solidFill>
                  <a:srgbClr val="40B4E5"/>
                </a:solidFill>
              </a:rPr>
              <a:t>“spend”</a:t>
            </a: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5500" dirty="0" smtClean="0"/>
              <a:t>your resources? 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83683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Where do you see </a:t>
            </a:r>
            <a:br>
              <a:rPr lang="en-US" dirty="0" smtClean="0"/>
            </a:br>
            <a:r>
              <a:rPr lang="en-US" dirty="0" smtClean="0"/>
              <a:t>the highest </a:t>
            </a:r>
            <a:r>
              <a:rPr lang="en-US" b="1" dirty="0" smtClean="0">
                <a:solidFill>
                  <a:srgbClr val="40B4E5"/>
                </a:solidFill>
              </a:rPr>
              <a:t>return on investment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1451" y="2444233"/>
            <a:ext cx="6017864" cy="332873"/>
          </a:xfrm>
          <a:prstGeom prst="rect">
            <a:avLst/>
          </a:prstGeom>
          <a:solidFill>
            <a:srgbClr val="F5E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38925"/>
            <a:ext cx="822960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2200" dirty="0">
                <a:solidFill>
                  <a:prstClr val="black"/>
                </a:solidFill>
                <a:latin typeface="Georgia"/>
                <a:cs typeface="Georgia"/>
              </a:rPr>
              <a:t>Resources are what organizations invest to achieve their goals. They include dollars (grants, programs, services) and human capital (labor, research, thought leadership).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22755"/>
            <a:ext cx="8229600" cy="2730958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All organizations are </a:t>
            </a:r>
            <a:r>
              <a:rPr lang="en-US" sz="2000" dirty="0" smtClean="0"/>
              <a:t>different. </a:t>
            </a:r>
            <a:r>
              <a:rPr lang="en-US" sz="2000" dirty="0"/>
              <a:t>Some have deep </a:t>
            </a:r>
            <a:r>
              <a:rPr lang="en-US" sz="2000" dirty="0" smtClean="0"/>
              <a:t>pockets, some </a:t>
            </a:r>
            <a:r>
              <a:rPr lang="en-US" sz="2000" dirty="0"/>
              <a:t>possess unique </a:t>
            </a:r>
            <a:r>
              <a:rPr lang="en-US" sz="2000" dirty="0" smtClean="0"/>
              <a:t>knowledge, and others </a:t>
            </a:r>
            <a:r>
              <a:rPr lang="en-US" sz="2000" dirty="0"/>
              <a:t>are rich with human </a:t>
            </a:r>
            <a:r>
              <a:rPr lang="en-US" sz="2000" dirty="0" smtClean="0"/>
              <a:t>capital.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What matters most is that you are clear about your available </a:t>
            </a:r>
            <a:r>
              <a:rPr lang="en-US" sz="2000" dirty="0" smtClean="0"/>
              <a:t>resources </a:t>
            </a:r>
            <a:r>
              <a:rPr lang="en-US" sz="2000" dirty="0"/>
              <a:t>and your options for “spending” them to advance your mission</a:t>
            </a:r>
            <a:r>
              <a:rPr lang="en-US" sz="2000" dirty="0" smtClean="0"/>
              <a:t>.</a:t>
            </a:r>
          </a:p>
          <a:p>
            <a:pPr marL="285750" indent="-285750">
              <a:lnSpc>
                <a:spcPts val="26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2000" dirty="0"/>
              <a:t>Invest your available – and finite – brand resources where they can have the most clear, discernible impact.</a:t>
            </a:r>
            <a:endParaRPr lang="en-US" sz="2000" dirty="0" smtClean="0"/>
          </a:p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endParaRPr lang="en-US" sz="2000" dirty="0"/>
          </a:p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322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8" y="2514600"/>
            <a:ext cx="765085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270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The number of people who told us their CEO or ED believes that communication advances the organization’s goals.</a:t>
            </a:r>
          </a:p>
        </p:txBody>
      </p:sp>
    </p:spTree>
    <p:extLst>
      <p:ext uri="{BB962C8B-B14F-4D97-AF65-F5344CB8AC3E}">
        <p14:creationId xmlns:p14="http://schemas.microsoft.com/office/powerpoint/2010/main" val="285827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73554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1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The rank of “lack of staff time” as a barrier to strategic communication across organization type and role type.</a:t>
            </a:r>
          </a:p>
        </p:txBody>
      </p:sp>
    </p:spTree>
    <p:extLst>
      <p:ext uri="{BB962C8B-B14F-4D97-AF65-F5344CB8AC3E}">
        <p14:creationId xmlns:p14="http://schemas.microsoft.com/office/powerpoint/2010/main" val="361232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73554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5.5%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Percent of the United States GDP accounted for by the nonprofit sector.</a:t>
            </a:r>
          </a:p>
        </p:txBody>
      </p:sp>
    </p:spTree>
    <p:extLst>
      <p:ext uri="{BB962C8B-B14F-4D97-AF65-F5344CB8AC3E}">
        <p14:creationId xmlns:p14="http://schemas.microsoft.com/office/powerpoint/2010/main" val="7244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156543" y="3010004"/>
            <a:ext cx="6129289" cy="297054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</a:rPr>
              <a:t>“We are more than just </a:t>
            </a:r>
            <a:r>
              <a:rPr lang="en-US" sz="2800" dirty="0" err="1">
                <a:solidFill>
                  <a:srgbClr val="000000"/>
                </a:solidFill>
              </a:rPr>
              <a:t>grantmakers</a:t>
            </a:r>
            <a:r>
              <a:rPr lang="en-US" sz="2800" dirty="0">
                <a:solidFill>
                  <a:srgbClr val="000000"/>
                </a:solidFill>
              </a:rPr>
              <a:t>, we are change makers. In order to create the change we desire, we need to use tools beyond </a:t>
            </a:r>
            <a:r>
              <a:rPr lang="en-US" sz="2800" dirty="0" err="1">
                <a:solidFill>
                  <a:srgbClr val="000000"/>
                </a:solidFill>
              </a:rPr>
              <a:t>grantmaking</a:t>
            </a:r>
            <a:r>
              <a:rPr lang="en-US" sz="2800" dirty="0">
                <a:solidFill>
                  <a:srgbClr val="000000"/>
                </a:solidFill>
              </a:rPr>
              <a:t>. Strategic communications is essential to creating long-lasting societal change.”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cap="all" dirty="0">
                <a:solidFill>
                  <a:srgbClr val="000000"/>
                </a:solidFill>
                <a:latin typeface="Calibri"/>
              </a:rPr>
              <a:t>Communication Leader</a:t>
            </a:r>
            <a:br>
              <a:rPr lang="en-US" sz="2000" b="1" cap="all" dirty="0">
                <a:solidFill>
                  <a:srgbClr val="000000"/>
                </a:solidFill>
                <a:latin typeface="Calibri"/>
              </a:rPr>
            </a:br>
            <a:r>
              <a:rPr lang="en-US" sz="2000" b="1" i="1" dirty="0">
                <a:solidFill>
                  <a:srgbClr val="000000"/>
                </a:solidFill>
                <a:latin typeface="Calibri"/>
              </a:rPr>
              <a:t>Private Foundation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6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</a:rPr>
              <a:t>“We can amplify every dollar we spend if the programs we fund find more recognition, more partners, and can influence those who make polices that affect the people we serve.”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000" b="1" cap="all" dirty="0">
                <a:solidFill>
                  <a:srgbClr val="000000"/>
                </a:solidFill>
                <a:latin typeface="Calibri"/>
              </a:rPr>
              <a:t>Executive Leader</a:t>
            </a:r>
            <a:br>
              <a:rPr lang="en-US" sz="2000" b="1" cap="all" dirty="0">
                <a:solidFill>
                  <a:srgbClr val="000000"/>
                </a:solidFill>
                <a:latin typeface="Calibri"/>
              </a:rPr>
            </a:br>
            <a:r>
              <a:rPr lang="en-US" sz="2000" b="1" i="1" dirty="0">
                <a:solidFill>
                  <a:srgbClr val="000000"/>
                </a:solidFill>
                <a:latin typeface="Calibri"/>
              </a:rPr>
              <a:t>Private Foundation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0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76296" y="3010004"/>
            <a:ext cx="7109537" cy="334832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400" dirty="0">
                <a:solidFill>
                  <a:srgbClr val="000000"/>
                </a:solidFill>
              </a:rPr>
              <a:t>Communication is not an expense that reduces our ability to make grants. It is a strategic investment that allows us to magnify the impact of our </a:t>
            </a:r>
            <a:r>
              <a:rPr lang="en-US" sz="2400" dirty="0" err="1">
                <a:solidFill>
                  <a:srgbClr val="000000"/>
                </a:solidFill>
              </a:rPr>
              <a:t>grantmaking</a:t>
            </a:r>
            <a:r>
              <a:rPr lang="en-US" sz="2400" dirty="0">
                <a:solidFill>
                  <a:srgbClr val="000000"/>
                </a:solidFill>
              </a:rPr>
              <a:t> dollars, by attracting co-funders and energizing others to get involved.”</a:t>
            </a:r>
          </a:p>
          <a:p>
            <a:pPr lv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cap="all" dirty="0">
                <a:solidFill>
                  <a:srgbClr val="000000"/>
                </a:solidFill>
                <a:latin typeface="Calibri"/>
              </a:rPr>
              <a:t>Communication Leader</a:t>
            </a:r>
            <a:br>
              <a:rPr lang="en-US" sz="2000" b="1" cap="all" dirty="0">
                <a:solidFill>
                  <a:srgbClr val="000000"/>
                </a:solidFill>
                <a:latin typeface="Calibri"/>
              </a:rPr>
            </a:br>
            <a:r>
              <a:rPr lang="en-US" sz="2000" b="1" i="1" dirty="0">
                <a:solidFill>
                  <a:srgbClr val="000000"/>
                </a:solidFill>
                <a:latin typeface="Calibri"/>
              </a:rPr>
              <a:t>Private Foundation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5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53887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5500" dirty="0"/>
              <a:t>How do you </a:t>
            </a:r>
            <a:r>
              <a:rPr lang="en-US" sz="5500" b="1" dirty="0" smtClean="0">
                <a:solidFill>
                  <a:srgbClr val="40B4E5"/>
                </a:solidFill>
              </a:rPr>
              <a:t>define</a:t>
            </a:r>
            <a:r>
              <a:rPr lang="en-US" sz="5500" dirty="0" smtClean="0"/>
              <a:t/>
            </a:r>
            <a:br>
              <a:rPr lang="en-US" sz="5500" dirty="0" smtClean="0"/>
            </a:br>
            <a:r>
              <a:rPr lang="en-US" sz="5500" dirty="0" smtClean="0"/>
              <a:t>your resources? 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68198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unications Matters">
      <a:dk1>
        <a:srgbClr val="000000"/>
      </a:dk1>
      <a:lt1>
        <a:sysClr val="window" lastClr="FFFFFF"/>
      </a:lt1>
      <a:dk2>
        <a:srgbClr val="0082C9"/>
      </a:dk2>
      <a:lt2>
        <a:srgbClr val="FFFFFF"/>
      </a:lt2>
      <a:accent1>
        <a:srgbClr val="0082C9"/>
      </a:accent1>
      <a:accent2>
        <a:srgbClr val="40B4E5"/>
      </a:accent2>
      <a:accent3>
        <a:srgbClr val="95D600"/>
      </a:accent3>
      <a:accent4>
        <a:srgbClr val="63A70A"/>
      </a:accent4>
      <a:accent5>
        <a:srgbClr val="F9BE00"/>
      </a:accent5>
      <a:accent6>
        <a:srgbClr val="D12A2F"/>
      </a:accent6>
      <a:hlink>
        <a:srgbClr val="880D53"/>
      </a:hlink>
      <a:folHlink>
        <a:srgbClr val="F5E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300</Words>
  <Application>Microsoft Macintosh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 Sherman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tina</cp:lastModifiedBy>
  <cp:revision>90</cp:revision>
  <dcterms:created xsi:type="dcterms:W3CDTF">2014-12-01T19:32:04Z</dcterms:created>
  <dcterms:modified xsi:type="dcterms:W3CDTF">2015-02-02T16:34:47Z</dcterms:modified>
</cp:coreProperties>
</file>